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tiff" ContentType="image/tiff"/>
  <Override PartName="/ppt/comments/comment1.xml" ContentType="application/vnd.openxmlformats-officedocument.presentationml.comments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00" r:id="rId4"/>
    <p:sldId id="258" r:id="rId5"/>
    <p:sldId id="259" r:id="rId6"/>
    <p:sldId id="263" r:id="rId7"/>
    <p:sldId id="295" r:id="rId8"/>
    <p:sldId id="296" r:id="rId9"/>
    <p:sldId id="298" r:id="rId10"/>
    <p:sldId id="299" r:id="rId11"/>
    <p:sldId id="297" r:id="rId12"/>
    <p:sldId id="260" r:id="rId13"/>
    <p:sldId id="261" r:id="rId14"/>
    <p:sldId id="264" r:id="rId15"/>
    <p:sldId id="265" r:id="rId16"/>
    <p:sldId id="301" r:id="rId17"/>
    <p:sldId id="266" r:id="rId18"/>
    <p:sldId id="267" r:id="rId19"/>
    <p:sldId id="292" r:id="rId20"/>
    <p:sldId id="293" r:id="rId21"/>
    <p:sldId id="268" r:id="rId22"/>
    <p:sldId id="302" r:id="rId23"/>
    <p:sldId id="269" r:id="rId24"/>
    <p:sldId id="270" r:id="rId25"/>
    <p:sldId id="271" r:id="rId26"/>
    <p:sldId id="291" r:id="rId27"/>
    <p:sldId id="303" r:id="rId2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aNemeth@sulid.hu" initials="O" lastIdx="1" clrIdx="0">
    <p:extLst/>
  </p:cmAuthor>
  <p:cmAuthor id="2" name="Németh Olívia" initials="NO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5" autoAdjust="0"/>
    <p:restoredTop sz="94705" autoAdjust="0"/>
  </p:normalViewPr>
  <p:slideViewPr>
    <p:cSldViewPr snapToGrid="0" snapToObjects="1">
      <p:cViewPr>
        <p:scale>
          <a:sx n="70" d="100"/>
          <a:sy n="70" d="100"/>
        </p:scale>
        <p:origin x="-246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"/>
    </p:cViewPr>
  </p:sorterViewPr>
  <p:notesViewPr>
    <p:cSldViewPr snapToGrid="0" snapToObjects="1">
      <p:cViewPr varScale="1">
        <p:scale>
          <a:sx n="87" d="100"/>
          <a:sy n="87" d="100"/>
        </p:scale>
        <p:origin x="-89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26T11:07:54.555" idx="1">
    <p:pos x="10" y="10"/>
    <p:text/>
    <p:extLst>
      <p:ext uri="{C676402C-5697-4E1C-873F-D02D1690AC5C}">
        <p15:threadingInfo xmlns:p15="http://schemas.microsoft.com/office/powerpoint/2012/main" xmlns="" timeZoneBias="-60"/>
      </p:ext>
    </p:extLst>
  </p:cm>
</p:cmLst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HU/TXT/PDF/?uri=CELEX:32018R0848&amp;from=DE" TargetMode="External"/><Relationship Id="rId1" Type="http://schemas.openxmlformats.org/officeDocument/2006/relationships/hyperlink" Target="https://eur-lex.europa.eu/legal-content/HU/TXT/PDF/?uri=CELEX:32011L0083&amp;from=HU" TargetMode="External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HU/TXT/PDF/?uri=CELEX:32018R0848&amp;from=DE" TargetMode="External"/><Relationship Id="rId1" Type="http://schemas.openxmlformats.org/officeDocument/2006/relationships/hyperlink" Target="https://eur-lex.europa.eu/legal-content/HU/TXT/PDF/?uri=CELEX:32011L0083&amp;from=H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D50635-C4CB-41ED-B72F-C43E4C86F73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16E3680-A85E-4CA0-A2BE-C4E0C95F9084}">
      <dgm:prSet/>
      <dgm:spPr/>
      <dgm:t>
        <a:bodyPr/>
        <a:lstStyle/>
        <a:p>
          <a:r>
            <a:rPr lang="hu-HU"/>
            <a:t>Elsődleges joganyag</a:t>
          </a:r>
          <a:endParaRPr lang="en-US"/>
        </a:p>
      </dgm:t>
    </dgm:pt>
    <dgm:pt modelId="{A12BD7D4-0EAC-49EF-900C-DCAB84CE64AF}" type="parTrans" cxnId="{6BF509C6-DED1-454D-8BD6-D3608C2CD59A}">
      <dgm:prSet/>
      <dgm:spPr/>
      <dgm:t>
        <a:bodyPr/>
        <a:lstStyle/>
        <a:p>
          <a:endParaRPr lang="en-US"/>
        </a:p>
      </dgm:t>
    </dgm:pt>
    <dgm:pt modelId="{F5F35393-A43D-4627-9B97-2CF8E2604E8E}" type="sibTrans" cxnId="{6BF509C6-DED1-454D-8BD6-D3608C2CD59A}">
      <dgm:prSet/>
      <dgm:spPr/>
      <dgm:t>
        <a:bodyPr/>
        <a:lstStyle/>
        <a:p>
          <a:endParaRPr lang="en-US"/>
        </a:p>
      </dgm:t>
    </dgm:pt>
    <dgm:pt modelId="{63087DF7-EDC7-49B0-B632-F0FB5B9F04EF}">
      <dgm:prSet/>
      <dgm:spPr/>
      <dgm:t>
        <a:bodyPr/>
        <a:lstStyle/>
        <a:p>
          <a:r>
            <a:rPr lang="hu-HU"/>
            <a:t>Másodlagos joganyag</a:t>
          </a:r>
          <a:endParaRPr lang="en-US"/>
        </a:p>
      </dgm:t>
    </dgm:pt>
    <dgm:pt modelId="{9D9B8562-9FF7-4F5B-B0F4-711049AE7B5A}" type="parTrans" cxnId="{AAF2D4CB-E18A-4C2F-BBD6-43729C8A8E5B}">
      <dgm:prSet/>
      <dgm:spPr/>
      <dgm:t>
        <a:bodyPr/>
        <a:lstStyle/>
        <a:p>
          <a:endParaRPr lang="en-US"/>
        </a:p>
      </dgm:t>
    </dgm:pt>
    <dgm:pt modelId="{FF41A02C-212B-4FDE-B785-8F78A852D0CA}" type="sibTrans" cxnId="{AAF2D4CB-E18A-4C2F-BBD6-43729C8A8E5B}">
      <dgm:prSet/>
      <dgm:spPr/>
      <dgm:t>
        <a:bodyPr/>
        <a:lstStyle/>
        <a:p>
          <a:endParaRPr lang="en-US"/>
        </a:p>
      </dgm:t>
    </dgm:pt>
    <dgm:pt modelId="{1F3CAC21-07AD-4962-A7FB-082638397123}">
      <dgm:prSet/>
      <dgm:spPr/>
      <dgm:t>
        <a:bodyPr/>
        <a:lstStyle/>
        <a:p>
          <a:r>
            <a:rPr lang="hu-HU"/>
            <a:t>Az Unió nemzetközi szerződései</a:t>
          </a:r>
          <a:endParaRPr lang="en-US"/>
        </a:p>
      </dgm:t>
    </dgm:pt>
    <dgm:pt modelId="{AE88A2B2-5E3C-4AF5-94E3-33874B732D68}" type="parTrans" cxnId="{E6EF34AF-48D7-497A-878D-7D5E00E9308C}">
      <dgm:prSet/>
      <dgm:spPr/>
      <dgm:t>
        <a:bodyPr/>
        <a:lstStyle/>
        <a:p>
          <a:endParaRPr lang="en-US"/>
        </a:p>
      </dgm:t>
    </dgm:pt>
    <dgm:pt modelId="{51B114CA-6610-4E57-B8D2-75EEDBDD4693}" type="sibTrans" cxnId="{E6EF34AF-48D7-497A-878D-7D5E00E9308C}">
      <dgm:prSet/>
      <dgm:spPr/>
      <dgm:t>
        <a:bodyPr/>
        <a:lstStyle/>
        <a:p>
          <a:endParaRPr lang="en-US"/>
        </a:p>
      </dgm:t>
    </dgm:pt>
    <dgm:pt modelId="{A2AA8FFD-BAAF-4B7A-9EC4-75BFD1D22698}">
      <dgm:prSet/>
      <dgm:spPr/>
      <dgm:t>
        <a:bodyPr/>
        <a:lstStyle/>
        <a:p>
          <a:r>
            <a:rPr lang="hu-HU"/>
            <a:t>Bel- és igazságügyi együttműködés 2009 előtti jogforrásai (hatályon kívül helyezésükig)</a:t>
          </a:r>
          <a:endParaRPr lang="en-US"/>
        </a:p>
      </dgm:t>
    </dgm:pt>
    <dgm:pt modelId="{C9E7632A-659C-4E57-A351-A7D417A0D775}" type="parTrans" cxnId="{A9CCDE1E-FC26-4C1B-8AE3-24E3CEDA3F9E}">
      <dgm:prSet/>
      <dgm:spPr/>
      <dgm:t>
        <a:bodyPr/>
        <a:lstStyle/>
        <a:p>
          <a:endParaRPr lang="en-US"/>
        </a:p>
      </dgm:t>
    </dgm:pt>
    <dgm:pt modelId="{7E3B02DA-DA41-46EA-A71F-E77C7DA9874F}" type="sibTrans" cxnId="{A9CCDE1E-FC26-4C1B-8AE3-24E3CEDA3F9E}">
      <dgm:prSet/>
      <dgm:spPr/>
      <dgm:t>
        <a:bodyPr/>
        <a:lstStyle/>
        <a:p>
          <a:endParaRPr lang="en-US"/>
        </a:p>
      </dgm:t>
    </dgm:pt>
    <dgm:pt modelId="{E392E141-1199-4EB8-B5AC-F508B932CAC8}">
      <dgm:prSet/>
      <dgm:spPr/>
      <dgm:t>
        <a:bodyPr/>
        <a:lstStyle/>
        <a:p>
          <a:r>
            <a:rPr lang="hu-HU"/>
            <a:t>Közös kül- és biztonságpolitika keretében elfogadott aktusok</a:t>
          </a:r>
          <a:endParaRPr lang="en-US"/>
        </a:p>
      </dgm:t>
    </dgm:pt>
    <dgm:pt modelId="{FA24E2DA-6DC7-43AF-9C54-93D20D6129C8}" type="parTrans" cxnId="{30102FDD-2ADF-4564-A47A-1139D5420B2A}">
      <dgm:prSet/>
      <dgm:spPr/>
      <dgm:t>
        <a:bodyPr/>
        <a:lstStyle/>
        <a:p>
          <a:endParaRPr lang="en-US"/>
        </a:p>
      </dgm:t>
    </dgm:pt>
    <dgm:pt modelId="{DED70C7C-70C3-4A2D-8967-38C0334873D7}" type="sibTrans" cxnId="{30102FDD-2ADF-4564-A47A-1139D5420B2A}">
      <dgm:prSet/>
      <dgm:spPr/>
      <dgm:t>
        <a:bodyPr/>
        <a:lstStyle/>
        <a:p>
          <a:endParaRPr lang="en-US"/>
        </a:p>
      </dgm:t>
    </dgm:pt>
    <dgm:pt modelId="{03F27181-0FE8-E44B-968A-CD03BA00AF3C}" type="pres">
      <dgm:prSet presAssocID="{2ED50635-C4CB-41ED-B72F-C43E4C86F7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C33B2F3-2722-3E49-8EB7-57592D0647FA}" type="pres">
      <dgm:prSet presAssocID="{416E3680-A85E-4CA0-A2BE-C4E0C95F908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FC3BEE4-EFCE-824E-90C8-B7BF274F2FCE}" type="pres">
      <dgm:prSet presAssocID="{F5F35393-A43D-4627-9B97-2CF8E2604E8E}" presName="spacer" presStyleCnt="0"/>
      <dgm:spPr/>
    </dgm:pt>
    <dgm:pt modelId="{E294A94E-804D-3149-82CB-3EA366D28DCB}" type="pres">
      <dgm:prSet presAssocID="{63087DF7-EDC7-49B0-B632-F0FB5B9F04E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893466-21D9-A84F-AD6D-C0E83A692094}" type="pres">
      <dgm:prSet presAssocID="{FF41A02C-212B-4FDE-B785-8F78A852D0CA}" presName="spacer" presStyleCnt="0"/>
      <dgm:spPr/>
    </dgm:pt>
    <dgm:pt modelId="{A19E9022-AFB9-6A44-A518-6AFA4301DCF8}" type="pres">
      <dgm:prSet presAssocID="{1F3CAC21-07AD-4962-A7FB-08263839712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C71811E-EF70-4D4F-96C0-FD125286531A}" type="pres">
      <dgm:prSet presAssocID="{51B114CA-6610-4E57-B8D2-75EEDBDD4693}" presName="spacer" presStyleCnt="0"/>
      <dgm:spPr/>
    </dgm:pt>
    <dgm:pt modelId="{92B018F4-D874-F243-A50D-6FA55E9E1EC7}" type="pres">
      <dgm:prSet presAssocID="{A2AA8FFD-BAAF-4B7A-9EC4-75BFD1D2269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2CA5891-011C-064C-BC08-F797F799B477}" type="pres">
      <dgm:prSet presAssocID="{7E3B02DA-DA41-46EA-A71F-E77C7DA9874F}" presName="spacer" presStyleCnt="0"/>
      <dgm:spPr/>
    </dgm:pt>
    <dgm:pt modelId="{153C25EA-6E22-D248-B331-EC73AD9E1B71}" type="pres">
      <dgm:prSet presAssocID="{E392E141-1199-4EB8-B5AC-F508B932CAC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E63858C-7324-5148-80D0-C9FCCC96C4AE}" type="presOf" srcId="{63087DF7-EDC7-49B0-B632-F0FB5B9F04EF}" destId="{E294A94E-804D-3149-82CB-3EA366D28DCB}" srcOrd="0" destOrd="0" presId="urn:microsoft.com/office/officeart/2005/8/layout/vList2"/>
    <dgm:cxn modelId="{7DD41247-5916-BE44-80E5-A9C4538C56F1}" type="presOf" srcId="{2ED50635-C4CB-41ED-B72F-C43E4C86F739}" destId="{03F27181-0FE8-E44B-968A-CD03BA00AF3C}" srcOrd="0" destOrd="0" presId="urn:microsoft.com/office/officeart/2005/8/layout/vList2"/>
    <dgm:cxn modelId="{DCFF2D1D-5A21-0845-B195-9F049878E877}" type="presOf" srcId="{1F3CAC21-07AD-4962-A7FB-082638397123}" destId="{A19E9022-AFB9-6A44-A518-6AFA4301DCF8}" srcOrd="0" destOrd="0" presId="urn:microsoft.com/office/officeart/2005/8/layout/vList2"/>
    <dgm:cxn modelId="{7935862C-D017-0F43-A232-ED2B360DCF08}" type="presOf" srcId="{416E3680-A85E-4CA0-A2BE-C4E0C95F9084}" destId="{5C33B2F3-2722-3E49-8EB7-57592D0647FA}" srcOrd="0" destOrd="0" presId="urn:microsoft.com/office/officeart/2005/8/layout/vList2"/>
    <dgm:cxn modelId="{6BF509C6-DED1-454D-8BD6-D3608C2CD59A}" srcId="{2ED50635-C4CB-41ED-B72F-C43E4C86F739}" destId="{416E3680-A85E-4CA0-A2BE-C4E0C95F9084}" srcOrd="0" destOrd="0" parTransId="{A12BD7D4-0EAC-49EF-900C-DCAB84CE64AF}" sibTransId="{F5F35393-A43D-4627-9B97-2CF8E2604E8E}"/>
    <dgm:cxn modelId="{30102FDD-2ADF-4564-A47A-1139D5420B2A}" srcId="{2ED50635-C4CB-41ED-B72F-C43E4C86F739}" destId="{E392E141-1199-4EB8-B5AC-F508B932CAC8}" srcOrd="4" destOrd="0" parTransId="{FA24E2DA-6DC7-43AF-9C54-93D20D6129C8}" sibTransId="{DED70C7C-70C3-4A2D-8967-38C0334873D7}"/>
    <dgm:cxn modelId="{A9CCDE1E-FC26-4C1B-8AE3-24E3CEDA3F9E}" srcId="{2ED50635-C4CB-41ED-B72F-C43E4C86F739}" destId="{A2AA8FFD-BAAF-4B7A-9EC4-75BFD1D22698}" srcOrd="3" destOrd="0" parTransId="{C9E7632A-659C-4E57-A351-A7D417A0D775}" sibTransId="{7E3B02DA-DA41-46EA-A71F-E77C7DA9874F}"/>
    <dgm:cxn modelId="{8735C3CF-37C8-E646-A0E8-3379B78B3B36}" type="presOf" srcId="{E392E141-1199-4EB8-B5AC-F508B932CAC8}" destId="{153C25EA-6E22-D248-B331-EC73AD9E1B71}" srcOrd="0" destOrd="0" presId="urn:microsoft.com/office/officeart/2005/8/layout/vList2"/>
    <dgm:cxn modelId="{6EA93078-AEF8-0D43-BF38-0D2AD856AB7A}" type="presOf" srcId="{A2AA8FFD-BAAF-4B7A-9EC4-75BFD1D22698}" destId="{92B018F4-D874-F243-A50D-6FA55E9E1EC7}" srcOrd="0" destOrd="0" presId="urn:microsoft.com/office/officeart/2005/8/layout/vList2"/>
    <dgm:cxn modelId="{AAF2D4CB-E18A-4C2F-BBD6-43729C8A8E5B}" srcId="{2ED50635-C4CB-41ED-B72F-C43E4C86F739}" destId="{63087DF7-EDC7-49B0-B632-F0FB5B9F04EF}" srcOrd="1" destOrd="0" parTransId="{9D9B8562-9FF7-4F5B-B0F4-711049AE7B5A}" sibTransId="{FF41A02C-212B-4FDE-B785-8F78A852D0CA}"/>
    <dgm:cxn modelId="{E6EF34AF-48D7-497A-878D-7D5E00E9308C}" srcId="{2ED50635-C4CB-41ED-B72F-C43E4C86F739}" destId="{1F3CAC21-07AD-4962-A7FB-082638397123}" srcOrd="2" destOrd="0" parTransId="{AE88A2B2-5E3C-4AF5-94E3-33874B732D68}" sibTransId="{51B114CA-6610-4E57-B8D2-75EEDBDD4693}"/>
    <dgm:cxn modelId="{62C4F60C-3006-5A44-B371-2352203D5405}" type="presParOf" srcId="{03F27181-0FE8-E44B-968A-CD03BA00AF3C}" destId="{5C33B2F3-2722-3E49-8EB7-57592D0647FA}" srcOrd="0" destOrd="0" presId="urn:microsoft.com/office/officeart/2005/8/layout/vList2"/>
    <dgm:cxn modelId="{7F631F06-CE0A-304F-99D4-248139FE225D}" type="presParOf" srcId="{03F27181-0FE8-E44B-968A-CD03BA00AF3C}" destId="{1FC3BEE4-EFCE-824E-90C8-B7BF274F2FCE}" srcOrd="1" destOrd="0" presId="urn:microsoft.com/office/officeart/2005/8/layout/vList2"/>
    <dgm:cxn modelId="{9E258146-D86B-F943-A73E-14516B2E00DB}" type="presParOf" srcId="{03F27181-0FE8-E44B-968A-CD03BA00AF3C}" destId="{E294A94E-804D-3149-82CB-3EA366D28DCB}" srcOrd="2" destOrd="0" presId="urn:microsoft.com/office/officeart/2005/8/layout/vList2"/>
    <dgm:cxn modelId="{14C7A373-6A30-7E41-B833-667DA99E2AE0}" type="presParOf" srcId="{03F27181-0FE8-E44B-968A-CD03BA00AF3C}" destId="{57893466-21D9-A84F-AD6D-C0E83A692094}" srcOrd="3" destOrd="0" presId="urn:microsoft.com/office/officeart/2005/8/layout/vList2"/>
    <dgm:cxn modelId="{1FAFF8B5-9431-E64C-9128-5AEF1235762B}" type="presParOf" srcId="{03F27181-0FE8-E44B-968A-CD03BA00AF3C}" destId="{A19E9022-AFB9-6A44-A518-6AFA4301DCF8}" srcOrd="4" destOrd="0" presId="urn:microsoft.com/office/officeart/2005/8/layout/vList2"/>
    <dgm:cxn modelId="{A127DAE3-5139-F241-A071-964E8884EB5B}" type="presParOf" srcId="{03F27181-0FE8-E44B-968A-CD03BA00AF3C}" destId="{1C71811E-EF70-4D4F-96C0-FD125286531A}" srcOrd="5" destOrd="0" presId="urn:microsoft.com/office/officeart/2005/8/layout/vList2"/>
    <dgm:cxn modelId="{148007C3-89E0-8A48-B8E7-0ED2E29C35FE}" type="presParOf" srcId="{03F27181-0FE8-E44B-968A-CD03BA00AF3C}" destId="{92B018F4-D874-F243-A50D-6FA55E9E1EC7}" srcOrd="6" destOrd="0" presId="urn:microsoft.com/office/officeart/2005/8/layout/vList2"/>
    <dgm:cxn modelId="{0B7C6FD1-5036-9F46-B166-57177943462F}" type="presParOf" srcId="{03F27181-0FE8-E44B-968A-CD03BA00AF3C}" destId="{62CA5891-011C-064C-BC08-F797F799B477}" srcOrd="7" destOrd="0" presId="urn:microsoft.com/office/officeart/2005/8/layout/vList2"/>
    <dgm:cxn modelId="{A953B51A-173C-324D-8393-988E9B9265D9}" type="presParOf" srcId="{03F27181-0FE8-E44B-968A-CD03BA00AF3C}" destId="{153C25EA-6E22-D248-B331-EC73AD9E1B7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9A9616F-0EC0-4E7F-A439-AC2F4072169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7BD7943-3682-44D8-876C-F182E1D39077}">
      <dgm:prSet/>
      <dgm:spPr/>
      <dgm:t>
        <a:bodyPr/>
        <a:lstStyle/>
        <a:p>
          <a:r>
            <a:rPr lang="hu-HU" dirty="0"/>
            <a:t>A </a:t>
          </a:r>
          <a:r>
            <a:rPr lang="hu-HU" b="1" dirty="0"/>
            <a:t>vertikális közvetlen hatály </a:t>
          </a:r>
          <a:r>
            <a:rPr lang="hu-HU" dirty="0"/>
            <a:t>a magánszemélyek és az országok közötti kapcsolatokban játszik szerepet. Lényege, hogy a magánszemélyek valamely európai jogszabályra hivatkozhatnak az országgal szemben.</a:t>
          </a:r>
          <a:endParaRPr lang="en-US" dirty="0"/>
        </a:p>
      </dgm:t>
    </dgm:pt>
    <dgm:pt modelId="{E7532442-7786-41B0-8BA0-7184FF96A46D}" type="parTrans" cxnId="{9CA1B1DB-F57E-4CB8-8B25-E80E86E38C33}">
      <dgm:prSet/>
      <dgm:spPr/>
      <dgm:t>
        <a:bodyPr/>
        <a:lstStyle/>
        <a:p>
          <a:endParaRPr lang="en-US"/>
        </a:p>
      </dgm:t>
    </dgm:pt>
    <dgm:pt modelId="{EEEE0758-4D45-4A22-8A02-4712836ACBDB}" type="sibTrans" cxnId="{9CA1B1DB-F57E-4CB8-8B25-E80E86E38C33}">
      <dgm:prSet/>
      <dgm:spPr/>
      <dgm:t>
        <a:bodyPr/>
        <a:lstStyle/>
        <a:p>
          <a:endParaRPr lang="en-US"/>
        </a:p>
      </dgm:t>
    </dgm:pt>
    <dgm:pt modelId="{4033195E-802A-44B1-9AFB-A59B5FD46974}">
      <dgm:prSet/>
      <dgm:spPr/>
      <dgm:t>
        <a:bodyPr/>
        <a:lstStyle/>
        <a:p>
          <a:r>
            <a:rPr lang="hu-HU"/>
            <a:t>A </a:t>
          </a:r>
          <a:r>
            <a:rPr lang="hu-HU" b="1"/>
            <a:t>horizontális közvetlen hatály </a:t>
          </a:r>
          <a:r>
            <a:rPr lang="hu-HU"/>
            <a:t>a magánszemélyek egymás közötti kapcsolataiban játszik szerepet. Lényege, hogy a magánszemélyek egy másik magánszeméllyel szemben hivatkozhatnak valamely európai jogszabályra.</a:t>
          </a:r>
          <a:endParaRPr lang="en-US"/>
        </a:p>
      </dgm:t>
    </dgm:pt>
    <dgm:pt modelId="{DD9D541D-514C-44A0-BED7-07D84E25416F}" type="parTrans" cxnId="{BAD74CF8-8F66-4C93-967A-544AFC078E4A}">
      <dgm:prSet/>
      <dgm:spPr/>
      <dgm:t>
        <a:bodyPr/>
        <a:lstStyle/>
        <a:p>
          <a:endParaRPr lang="en-US"/>
        </a:p>
      </dgm:t>
    </dgm:pt>
    <dgm:pt modelId="{3901545F-516F-479A-ADBD-943B1FCEE61F}" type="sibTrans" cxnId="{BAD74CF8-8F66-4C93-967A-544AFC078E4A}">
      <dgm:prSet/>
      <dgm:spPr/>
      <dgm:t>
        <a:bodyPr/>
        <a:lstStyle/>
        <a:p>
          <a:endParaRPr lang="en-US"/>
        </a:p>
      </dgm:t>
    </dgm:pt>
    <dgm:pt modelId="{832154CD-0A78-4943-AA8D-13BA2C1DA82F}" type="pres">
      <dgm:prSet presAssocID="{79A9616F-0EC0-4E7F-A439-AC2F407216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D36E462A-581A-3940-9FA2-D578515D8D23}" type="pres">
      <dgm:prSet presAssocID="{37BD7943-3682-44D8-876C-F182E1D39077}" presName="hierRoot1" presStyleCnt="0"/>
      <dgm:spPr/>
    </dgm:pt>
    <dgm:pt modelId="{FF7A4EFD-6DDA-A241-A6C2-D488C2B32880}" type="pres">
      <dgm:prSet presAssocID="{37BD7943-3682-44D8-876C-F182E1D39077}" presName="composite" presStyleCnt="0"/>
      <dgm:spPr/>
    </dgm:pt>
    <dgm:pt modelId="{98595BED-0D3B-D74B-82BA-676FDE35F0CE}" type="pres">
      <dgm:prSet presAssocID="{37BD7943-3682-44D8-876C-F182E1D39077}" presName="background" presStyleLbl="node0" presStyleIdx="0" presStyleCnt="2"/>
      <dgm:spPr/>
    </dgm:pt>
    <dgm:pt modelId="{77735CD3-B910-FA47-A31C-8A53555BE770}" type="pres">
      <dgm:prSet presAssocID="{37BD7943-3682-44D8-876C-F182E1D39077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036E431-7BDD-F441-A1F9-C7FB031F1726}" type="pres">
      <dgm:prSet presAssocID="{37BD7943-3682-44D8-876C-F182E1D39077}" presName="hierChild2" presStyleCnt="0"/>
      <dgm:spPr/>
    </dgm:pt>
    <dgm:pt modelId="{890DF3A6-16F0-C648-B2CC-C62D89F9A211}" type="pres">
      <dgm:prSet presAssocID="{4033195E-802A-44B1-9AFB-A59B5FD46974}" presName="hierRoot1" presStyleCnt="0"/>
      <dgm:spPr/>
    </dgm:pt>
    <dgm:pt modelId="{564ADDCF-3DD6-D342-946B-DD9ADDFDB43E}" type="pres">
      <dgm:prSet presAssocID="{4033195E-802A-44B1-9AFB-A59B5FD46974}" presName="composite" presStyleCnt="0"/>
      <dgm:spPr/>
    </dgm:pt>
    <dgm:pt modelId="{8E0F3762-A708-AF49-8118-4BE32EBA6DBC}" type="pres">
      <dgm:prSet presAssocID="{4033195E-802A-44B1-9AFB-A59B5FD46974}" presName="background" presStyleLbl="node0" presStyleIdx="1" presStyleCnt="2"/>
      <dgm:spPr/>
    </dgm:pt>
    <dgm:pt modelId="{530C4279-2F27-0844-8685-5006D0E3C5DD}" type="pres">
      <dgm:prSet presAssocID="{4033195E-802A-44B1-9AFB-A59B5FD46974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542E0B5-8F68-4048-9755-C6CFEEC669BA}" type="pres">
      <dgm:prSet presAssocID="{4033195E-802A-44B1-9AFB-A59B5FD46974}" presName="hierChild2" presStyleCnt="0"/>
      <dgm:spPr/>
    </dgm:pt>
  </dgm:ptLst>
  <dgm:cxnLst>
    <dgm:cxn modelId="{A7C91E7D-24BD-AE40-9C30-85191275B88F}" type="presOf" srcId="{37BD7943-3682-44D8-876C-F182E1D39077}" destId="{77735CD3-B910-FA47-A31C-8A53555BE770}" srcOrd="0" destOrd="0" presId="urn:microsoft.com/office/officeart/2005/8/layout/hierarchy1"/>
    <dgm:cxn modelId="{BAD74CF8-8F66-4C93-967A-544AFC078E4A}" srcId="{79A9616F-0EC0-4E7F-A439-AC2F40721695}" destId="{4033195E-802A-44B1-9AFB-A59B5FD46974}" srcOrd="1" destOrd="0" parTransId="{DD9D541D-514C-44A0-BED7-07D84E25416F}" sibTransId="{3901545F-516F-479A-ADBD-943B1FCEE61F}"/>
    <dgm:cxn modelId="{66E3A57C-684B-F64C-B81E-4D80DFF34F29}" type="presOf" srcId="{4033195E-802A-44B1-9AFB-A59B5FD46974}" destId="{530C4279-2F27-0844-8685-5006D0E3C5DD}" srcOrd="0" destOrd="0" presId="urn:microsoft.com/office/officeart/2005/8/layout/hierarchy1"/>
    <dgm:cxn modelId="{9CA1B1DB-F57E-4CB8-8B25-E80E86E38C33}" srcId="{79A9616F-0EC0-4E7F-A439-AC2F40721695}" destId="{37BD7943-3682-44D8-876C-F182E1D39077}" srcOrd="0" destOrd="0" parTransId="{E7532442-7786-41B0-8BA0-7184FF96A46D}" sibTransId="{EEEE0758-4D45-4A22-8A02-4712836ACBDB}"/>
    <dgm:cxn modelId="{C1A8173D-5661-6C4B-8A20-46ED10073DBD}" type="presOf" srcId="{79A9616F-0EC0-4E7F-A439-AC2F40721695}" destId="{832154CD-0A78-4943-AA8D-13BA2C1DA82F}" srcOrd="0" destOrd="0" presId="urn:microsoft.com/office/officeart/2005/8/layout/hierarchy1"/>
    <dgm:cxn modelId="{2139AB68-0643-4D40-BD6D-1C5CE234214F}" type="presParOf" srcId="{832154CD-0A78-4943-AA8D-13BA2C1DA82F}" destId="{D36E462A-581A-3940-9FA2-D578515D8D23}" srcOrd="0" destOrd="0" presId="urn:microsoft.com/office/officeart/2005/8/layout/hierarchy1"/>
    <dgm:cxn modelId="{AC54E17B-41AE-7340-8D1F-070849CD9ED8}" type="presParOf" srcId="{D36E462A-581A-3940-9FA2-D578515D8D23}" destId="{FF7A4EFD-6DDA-A241-A6C2-D488C2B32880}" srcOrd="0" destOrd="0" presId="urn:microsoft.com/office/officeart/2005/8/layout/hierarchy1"/>
    <dgm:cxn modelId="{1042602A-6DC7-C942-89CA-E445D1FE04F0}" type="presParOf" srcId="{FF7A4EFD-6DDA-A241-A6C2-D488C2B32880}" destId="{98595BED-0D3B-D74B-82BA-676FDE35F0CE}" srcOrd="0" destOrd="0" presId="urn:microsoft.com/office/officeart/2005/8/layout/hierarchy1"/>
    <dgm:cxn modelId="{6FDD091C-3B08-FA46-8330-756F438857FC}" type="presParOf" srcId="{FF7A4EFD-6DDA-A241-A6C2-D488C2B32880}" destId="{77735CD3-B910-FA47-A31C-8A53555BE770}" srcOrd="1" destOrd="0" presId="urn:microsoft.com/office/officeart/2005/8/layout/hierarchy1"/>
    <dgm:cxn modelId="{426C8B59-35F5-874A-8DDB-E9D36BEAAAF0}" type="presParOf" srcId="{D36E462A-581A-3940-9FA2-D578515D8D23}" destId="{5036E431-7BDD-F441-A1F9-C7FB031F1726}" srcOrd="1" destOrd="0" presId="urn:microsoft.com/office/officeart/2005/8/layout/hierarchy1"/>
    <dgm:cxn modelId="{51CFE7C1-636A-D944-B74A-283872534B90}" type="presParOf" srcId="{832154CD-0A78-4943-AA8D-13BA2C1DA82F}" destId="{890DF3A6-16F0-C648-B2CC-C62D89F9A211}" srcOrd="1" destOrd="0" presId="urn:microsoft.com/office/officeart/2005/8/layout/hierarchy1"/>
    <dgm:cxn modelId="{A7D69F6B-AB50-0F41-8B35-2031B14FE153}" type="presParOf" srcId="{890DF3A6-16F0-C648-B2CC-C62D89F9A211}" destId="{564ADDCF-3DD6-D342-946B-DD9ADDFDB43E}" srcOrd="0" destOrd="0" presId="urn:microsoft.com/office/officeart/2005/8/layout/hierarchy1"/>
    <dgm:cxn modelId="{43D71E2B-633A-1F4D-856C-909F31504D22}" type="presParOf" srcId="{564ADDCF-3DD6-D342-946B-DD9ADDFDB43E}" destId="{8E0F3762-A708-AF49-8118-4BE32EBA6DBC}" srcOrd="0" destOrd="0" presId="urn:microsoft.com/office/officeart/2005/8/layout/hierarchy1"/>
    <dgm:cxn modelId="{FF850628-2571-1442-8392-15723D219857}" type="presParOf" srcId="{564ADDCF-3DD6-D342-946B-DD9ADDFDB43E}" destId="{530C4279-2F27-0844-8685-5006D0E3C5DD}" srcOrd="1" destOrd="0" presId="urn:microsoft.com/office/officeart/2005/8/layout/hierarchy1"/>
    <dgm:cxn modelId="{DEC266AE-03FD-2B49-831E-A41A9CDB27BD}" type="presParOf" srcId="{890DF3A6-16F0-C648-B2CC-C62D89F9A211}" destId="{0542E0B5-8F68-4048-9755-C6CFEEC669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CD790C9-4F48-4C8A-88F6-CAB827F2FC8C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5997A8E-99DE-4F63-86D2-13A22086B2F6}">
      <dgm:prSet/>
      <dgm:spPr/>
      <dgm:t>
        <a:bodyPr/>
        <a:lstStyle/>
        <a:p>
          <a:r>
            <a:rPr lang="hu-HU" b="1" dirty="0"/>
            <a:t>Rendelet: </a:t>
          </a:r>
          <a:r>
            <a:rPr lang="hu-HU" dirty="0"/>
            <a:t>természetéből fakadóan mind horizontálisan, mind vertikálisan közvetlenül hatályosul</a:t>
          </a:r>
          <a:endParaRPr lang="en-US" dirty="0"/>
        </a:p>
      </dgm:t>
    </dgm:pt>
    <dgm:pt modelId="{64D00A8D-9DC2-4A30-A941-5CF12FE745E3}" type="parTrans" cxnId="{C5990600-13B5-4E9F-A891-97DC0433963E}">
      <dgm:prSet/>
      <dgm:spPr/>
      <dgm:t>
        <a:bodyPr/>
        <a:lstStyle/>
        <a:p>
          <a:endParaRPr lang="en-US"/>
        </a:p>
      </dgm:t>
    </dgm:pt>
    <dgm:pt modelId="{FF5F081B-76F0-45E6-BCEB-0DF066C6C57D}" type="sibTrans" cxnId="{C5990600-13B5-4E9F-A891-97DC0433963E}">
      <dgm:prSet/>
      <dgm:spPr/>
      <dgm:t>
        <a:bodyPr/>
        <a:lstStyle/>
        <a:p>
          <a:endParaRPr lang="en-US"/>
        </a:p>
      </dgm:t>
    </dgm:pt>
    <dgm:pt modelId="{FEE0C9C3-AFEA-400E-9FF6-6ACBF0869E28}">
      <dgm:prSet/>
      <dgm:spPr/>
      <dgm:t>
        <a:bodyPr/>
        <a:lstStyle/>
        <a:p>
          <a:r>
            <a:rPr lang="hu-HU" b="1" dirty="0"/>
            <a:t>Határozat: </a:t>
          </a:r>
          <a:r>
            <a:rPr lang="hu-HU" dirty="0"/>
            <a:t>ha a határozat szabályai tartalmilag alkalmasak rá, hivatkozhatók magánszemélyek által  intézményekkel és tagállamokkal szemben is </a:t>
          </a:r>
          <a:endParaRPr lang="en-US" dirty="0"/>
        </a:p>
      </dgm:t>
    </dgm:pt>
    <dgm:pt modelId="{8CF9B071-DAA1-44BD-8BA9-7354615C8F67}" type="parTrans" cxnId="{EC3A85FB-598F-4F5B-9794-D32112F89ABC}">
      <dgm:prSet/>
      <dgm:spPr/>
      <dgm:t>
        <a:bodyPr/>
        <a:lstStyle/>
        <a:p>
          <a:endParaRPr lang="en-US"/>
        </a:p>
      </dgm:t>
    </dgm:pt>
    <dgm:pt modelId="{AEA8AA24-EAC0-478A-BFBA-B902D3B295AD}" type="sibTrans" cxnId="{EC3A85FB-598F-4F5B-9794-D32112F89ABC}">
      <dgm:prSet/>
      <dgm:spPr/>
      <dgm:t>
        <a:bodyPr/>
        <a:lstStyle/>
        <a:p>
          <a:endParaRPr lang="en-US"/>
        </a:p>
      </dgm:t>
    </dgm:pt>
    <dgm:pt modelId="{DD4E350D-4FF6-A94F-A88D-1DB7DEA93609}" type="pres">
      <dgm:prSet presAssocID="{ECD790C9-4F48-4C8A-88F6-CAB827F2FC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9F6B6E26-772A-A74A-890B-C037450FB2C3}" type="pres">
      <dgm:prSet presAssocID="{65997A8E-99DE-4F63-86D2-13A22086B2F6}" presName="hierRoot1" presStyleCnt="0"/>
      <dgm:spPr/>
    </dgm:pt>
    <dgm:pt modelId="{ADBFE7B1-06A6-0E47-B95F-B3C4C804BD8E}" type="pres">
      <dgm:prSet presAssocID="{65997A8E-99DE-4F63-86D2-13A22086B2F6}" presName="composite" presStyleCnt="0"/>
      <dgm:spPr/>
    </dgm:pt>
    <dgm:pt modelId="{38F36FF0-B3A9-3941-920E-49B4943A9426}" type="pres">
      <dgm:prSet presAssocID="{65997A8E-99DE-4F63-86D2-13A22086B2F6}" presName="background" presStyleLbl="node0" presStyleIdx="0" presStyleCnt="2"/>
      <dgm:spPr/>
    </dgm:pt>
    <dgm:pt modelId="{03CA22C0-5F55-B946-851A-C6D9C67FD011}" type="pres">
      <dgm:prSet presAssocID="{65997A8E-99DE-4F63-86D2-13A22086B2F6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BC826F4-1E1A-374F-9BF0-CFB5B137FB6E}" type="pres">
      <dgm:prSet presAssocID="{65997A8E-99DE-4F63-86D2-13A22086B2F6}" presName="hierChild2" presStyleCnt="0"/>
      <dgm:spPr/>
    </dgm:pt>
    <dgm:pt modelId="{ABB71DDE-400C-644A-9398-38D954E4E41E}" type="pres">
      <dgm:prSet presAssocID="{FEE0C9C3-AFEA-400E-9FF6-6ACBF0869E28}" presName="hierRoot1" presStyleCnt="0"/>
      <dgm:spPr/>
    </dgm:pt>
    <dgm:pt modelId="{C8DC668E-8E45-2C45-A713-BB47ABD23AF4}" type="pres">
      <dgm:prSet presAssocID="{FEE0C9C3-AFEA-400E-9FF6-6ACBF0869E28}" presName="composite" presStyleCnt="0"/>
      <dgm:spPr/>
    </dgm:pt>
    <dgm:pt modelId="{D1209CB0-1FBF-374C-90D7-95A9DE2AA2D9}" type="pres">
      <dgm:prSet presAssocID="{FEE0C9C3-AFEA-400E-9FF6-6ACBF0869E28}" presName="background" presStyleLbl="node0" presStyleIdx="1" presStyleCnt="2"/>
      <dgm:spPr/>
    </dgm:pt>
    <dgm:pt modelId="{37285D35-EFC4-084D-AEE5-8BDC953D80C2}" type="pres">
      <dgm:prSet presAssocID="{FEE0C9C3-AFEA-400E-9FF6-6ACBF0869E28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01E5B9E-4EA2-E74B-B637-2D2A3DBF24AE}" type="pres">
      <dgm:prSet presAssocID="{FEE0C9C3-AFEA-400E-9FF6-6ACBF0869E28}" presName="hierChild2" presStyleCnt="0"/>
      <dgm:spPr/>
    </dgm:pt>
  </dgm:ptLst>
  <dgm:cxnLst>
    <dgm:cxn modelId="{EC3A85FB-598F-4F5B-9794-D32112F89ABC}" srcId="{ECD790C9-4F48-4C8A-88F6-CAB827F2FC8C}" destId="{FEE0C9C3-AFEA-400E-9FF6-6ACBF0869E28}" srcOrd="1" destOrd="0" parTransId="{8CF9B071-DAA1-44BD-8BA9-7354615C8F67}" sibTransId="{AEA8AA24-EAC0-478A-BFBA-B902D3B295AD}"/>
    <dgm:cxn modelId="{8C5DA41B-4FF8-254B-B6A7-AFD95717F5E9}" type="presOf" srcId="{65997A8E-99DE-4F63-86D2-13A22086B2F6}" destId="{03CA22C0-5F55-B946-851A-C6D9C67FD011}" srcOrd="0" destOrd="0" presId="urn:microsoft.com/office/officeart/2005/8/layout/hierarchy1"/>
    <dgm:cxn modelId="{AFC6DAE5-6D4F-F24E-8483-3A349FFB6870}" type="presOf" srcId="{FEE0C9C3-AFEA-400E-9FF6-6ACBF0869E28}" destId="{37285D35-EFC4-084D-AEE5-8BDC953D80C2}" srcOrd="0" destOrd="0" presId="urn:microsoft.com/office/officeart/2005/8/layout/hierarchy1"/>
    <dgm:cxn modelId="{493327CF-B1B4-3648-8AF1-B401B625EDD2}" type="presOf" srcId="{ECD790C9-4F48-4C8A-88F6-CAB827F2FC8C}" destId="{DD4E350D-4FF6-A94F-A88D-1DB7DEA93609}" srcOrd="0" destOrd="0" presId="urn:microsoft.com/office/officeart/2005/8/layout/hierarchy1"/>
    <dgm:cxn modelId="{C5990600-13B5-4E9F-A891-97DC0433963E}" srcId="{ECD790C9-4F48-4C8A-88F6-CAB827F2FC8C}" destId="{65997A8E-99DE-4F63-86D2-13A22086B2F6}" srcOrd="0" destOrd="0" parTransId="{64D00A8D-9DC2-4A30-A941-5CF12FE745E3}" sibTransId="{FF5F081B-76F0-45E6-BCEB-0DF066C6C57D}"/>
    <dgm:cxn modelId="{8196091A-5F48-D845-AAF6-FAE159F36BB0}" type="presParOf" srcId="{DD4E350D-4FF6-A94F-A88D-1DB7DEA93609}" destId="{9F6B6E26-772A-A74A-890B-C037450FB2C3}" srcOrd="0" destOrd="0" presId="urn:microsoft.com/office/officeart/2005/8/layout/hierarchy1"/>
    <dgm:cxn modelId="{E9A1C32B-389B-A043-B57D-24618BDE3E1D}" type="presParOf" srcId="{9F6B6E26-772A-A74A-890B-C037450FB2C3}" destId="{ADBFE7B1-06A6-0E47-B95F-B3C4C804BD8E}" srcOrd="0" destOrd="0" presId="urn:microsoft.com/office/officeart/2005/8/layout/hierarchy1"/>
    <dgm:cxn modelId="{116D9182-E031-5546-B0A2-C7CFACDA7797}" type="presParOf" srcId="{ADBFE7B1-06A6-0E47-B95F-B3C4C804BD8E}" destId="{38F36FF0-B3A9-3941-920E-49B4943A9426}" srcOrd="0" destOrd="0" presId="urn:microsoft.com/office/officeart/2005/8/layout/hierarchy1"/>
    <dgm:cxn modelId="{29DAB366-EE58-E945-BB07-1F11B7351120}" type="presParOf" srcId="{ADBFE7B1-06A6-0E47-B95F-B3C4C804BD8E}" destId="{03CA22C0-5F55-B946-851A-C6D9C67FD011}" srcOrd="1" destOrd="0" presId="urn:microsoft.com/office/officeart/2005/8/layout/hierarchy1"/>
    <dgm:cxn modelId="{8CD46B9D-A00B-5B46-BAF1-DD8EE406FBCC}" type="presParOf" srcId="{9F6B6E26-772A-A74A-890B-C037450FB2C3}" destId="{9BC826F4-1E1A-374F-9BF0-CFB5B137FB6E}" srcOrd="1" destOrd="0" presId="urn:microsoft.com/office/officeart/2005/8/layout/hierarchy1"/>
    <dgm:cxn modelId="{8D843425-838C-F74F-8A52-019B7A20D03F}" type="presParOf" srcId="{DD4E350D-4FF6-A94F-A88D-1DB7DEA93609}" destId="{ABB71DDE-400C-644A-9398-38D954E4E41E}" srcOrd="1" destOrd="0" presId="urn:microsoft.com/office/officeart/2005/8/layout/hierarchy1"/>
    <dgm:cxn modelId="{F68278A5-B056-B44F-899F-537FD2AFF1F5}" type="presParOf" srcId="{ABB71DDE-400C-644A-9398-38D954E4E41E}" destId="{C8DC668E-8E45-2C45-A713-BB47ABD23AF4}" srcOrd="0" destOrd="0" presId="urn:microsoft.com/office/officeart/2005/8/layout/hierarchy1"/>
    <dgm:cxn modelId="{16225CD5-21DE-9040-A261-128A7931DFB7}" type="presParOf" srcId="{C8DC668E-8E45-2C45-A713-BB47ABD23AF4}" destId="{D1209CB0-1FBF-374C-90D7-95A9DE2AA2D9}" srcOrd="0" destOrd="0" presId="urn:microsoft.com/office/officeart/2005/8/layout/hierarchy1"/>
    <dgm:cxn modelId="{4D2C1B33-A246-634A-ACFE-9CD6669C1CD4}" type="presParOf" srcId="{C8DC668E-8E45-2C45-A713-BB47ABD23AF4}" destId="{37285D35-EFC4-084D-AEE5-8BDC953D80C2}" srcOrd="1" destOrd="0" presId="urn:microsoft.com/office/officeart/2005/8/layout/hierarchy1"/>
    <dgm:cxn modelId="{017424E0-DCD8-7845-876F-D18937737417}" type="presParOf" srcId="{ABB71DDE-400C-644A-9398-38D954E4E41E}" destId="{801E5B9E-4EA2-E74B-B637-2D2A3DBF24A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7BC984A-C2BF-497F-AFE1-76C8EBACEFBB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3962FAA-727F-42C1-9BC5-DD617330A2F2}">
      <dgm:prSet/>
      <dgm:spPr/>
      <dgm:t>
        <a:bodyPr/>
        <a:lstStyle/>
        <a:p>
          <a:r>
            <a:rPr lang="hu-HU" dirty="0"/>
            <a:t>Csak </a:t>
          </a:r>
          <a:r>
            <a:rPr lang="hu-HU" b="1" dirty="0"/>
            <a:t>vertikális közvetlen hatály</a:t>
          </a:r>
          <a:endParaRPr lang="en-US" b="1" dirty="0"/>
        </a:p>
      </dgm:t>
    </dgm:pt>
    <dgm:pt modelId="{EB5E4643-00CA-4746-B530-7FD49A239D3E}" type="parTrans" cxnId="{1B4D74DC-366F-4281-8974-EF9AE04A88A9}">
      <dgm:prSet/>
      <dgm:spPr/>
      <dgm:t>
        <a:bodyPr/>
        <a:lstStyle/>
        <a:p>
          <a:endParaRPr lang="en-US"/>
        </a:p>
      </dgm:t>
    </dgm:pt>
    <dgm:pt modelId="{2EF3DABB-11CE-42BD-8EA5-E83A829C9C19}" type="sibTrans" cxnId="{1B4D74DC-366F-4281-8974-EF9AE04A88A9}">
      <dgm:prSet/>
      <dgm:spPr/>
      <dgm:t>
        <a:bodyPr/>
        <a:lstStyle/>
        <a:p>
          <a:endParaRPr lang="en-US"/>
        </a:p>
      </dgm:t>
    </dgm:pt>
    <dgm:pt modelId="{DFFB18E6-DCDC-434D-84AA-5BD3F4EB866E}">
      <dgm:prSet/>
      <dgm:spPr/>
      <dgm:t>
        <a:bodyPr/>
        <a:lstStyle/>
        <a:p>
          <a:r>
            <a:rPr lang="hu-HU" b="1" dirty="0"/>
            <a:t>Nincs horizontális követlen hatály: </a:t>
          </a:r>
          <a:r>
            <a:rPr lang="hu-HU" dirty="0"/>
            <a:t>magánjogi jogalanyokra nem róhatnak kötelezettséget egymás közötti jogvitáikban</a:t>
          </a:r>
          <a:endParaRPr lang="en-US" dirty="0"/>
        </a:p>
      </dgm:t>
    </dgm:pt>
    <dgm:pt modelId="{B6791B01-BB36-455E-9F6A-5B009D2A3538}" type="parTrans" cxnId="{B43BB2A7-D09F-4C1C-9939-89197BC79A3C}">
      <dgm:prSet/>
      <dgm:spPr/>
      <dgm:t>
        <a:bodyPr/>
        <a:lstStyle/>
        <a:p>
          <a:endParaRPr lang="en-US"/>
        </a:p>
      </dgm:t>
    </dgm:pt>
    <dgm:pt modelId="{DA2857D9-AFEA-4CAD-8C53-FD6D15B5489B}" type="sibTrans" cxnId="{B43BB2A7-D09F-4C1C-9939-89197BC79A3C}">
      <dgm:prSet/>
      <dgm:spPr/>
      <dgm:t>
        <a:bodyPr/>
        <a:lstStyle/>
        <a:p>
          <a:endParaRPr lang="en-US"/>
        </a:p>
      </dgm:t>
    </dgm:pt>
    <dgm:pt modelId="{4C963AEE-401D-47A8-B533-51FF2F34367B}">
      <dgm:prSet/>
      <dgm:spPr/>
      <dgm:t>
        <a:bodyPr/>
        <a:lstStyle/>
        <a:p>
          <a:r>
            <a:rPr lang="hu-HU" b="1" dirty="0"/>
            <a:t>Nincs fordított vertikális közvetlen hatály: az </a:t>
          </a:r>
          <a:r>
            <a:rPr lang="hu-HU" dirty="0"/>
            <a:t>állam nem érvényesíthet olyan irányelvben foglalt kötelezettséget a magánjog jogalanyaival szemben, amelyet nem ültetett át a nemzeti jogba </a:t>
          </a:r>
          <a:endParaRPr lang="en-US" dirty="0"/>
        </a:p>
      </dgm:t>
    </dgm:pt>
    <dgm:pt modelId="{F0371331-29AE-4E62-997F-B12804827259}" type="parTrans" cxnId="{740FDE1D-7ECA-49B0-BF50-595AB770A3A6}">
      <dgm:prSet/>
      <dgm:spPr/>
      <dgm:t>
        <a:bodyPr/>
        <a:lstStyle/>
        <a:p>
          <a:endParaRPr lang="en-US"/>
        </a:p>
      </dgm:t>
    </dgm:pt>
    <dgm:pt modelId="{24249F23-8EFC-4C6A-9840-E40C364903CC}" type="sibTrans" cxnId="{740FDE1D-7ECA-49B0-BF50-595AB770A3A6}">
      <dgm:prSet/>
      <dgm:spPr/>
      <dgm:t>
        <a:bodyPr/>
        <a:lstStyle/>
        <a:p>
          <a:endParaRPr lang="en-US"/>
        </a:p>
      </dgm:t>
    </dgm:pt>
    <dgm:pt modelId="{75762E4B-32A8-6C4E-9375-6C06B49EF20B}" type="pres">
      <dgm:prSet presAssocID="{C7BC984A-C2BF-497F-AFE1-76C8EBACEF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66BBBCA9-7D72-D44C-A02F-2996E4B78BC3}" type="pres">
      <dgm:prSet presAssocID="{83962FAA-727F-42C1-9BC5-DD617330A2F2}" presName="hierRoot1" presStyleCnt="0"/>
      <dgm:spPr/>
    </dgm:pt>
    <dgm:pt modelId="{FC99E99E-5881-C943-A6B4-636397E460EA}" type="pres">
      <dgm:prSet presAssocID="{83962FAA-727F-42C1-9BC5-DD617330A2F2}" presName="composite" presStyleCnt="0"/>
      <dgm:spPr/>
    </dgm:pt>
    <dgm:pt modelId="{4806704F-EC87-114B-8F21-0F8FB5283E3F}" type="pres">
      <dgm:prSet presAssocID="{83962FAA-727F-42C1-9BC5-DD617330A2F2}" presName="background" presStyleLbl="node0" presStyleIdx="0" presStyleCnt="3"/>
      <dgm:spPr/>
    </dgm:pt>
    <dgm:pt modelId="{A8CDEFA8-1513-1C47-A847-A996C42C211C}" type="pres">
      <dgm:prSet presAssocID="{83962FAA-727F-42C1-9BC5-DD617330A2F2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12A3FDC-BFDD-5E48-B0FE-35E12C3DFBC5}" type="pres">
      <dgm:prSet presAssocID="{83962FAA-727F-42C1-9BC5-DD617330A2F2}" presName="hierChild2" presStyleCnt="0"/>
      <dgm:spPr/>
    </dgm:pt>
    <dgm:pt modelId="{E6AC0B47-D77C-8F4B-898E-13AA256B2A93}" type="pres">
      <dgm:prSet presAssocID="{DFFB18E6-DCDC-434D-84AA-5BD3F4EB866E}" presName="hierRoot1" presStyleCnt="0"/>
      <dgm:spPr/>
    </dgm:pt>
    <dgm:pt modelId="{3CFFDE1A-CB10-C343-8E08-46BC7A11CDCE}" type="pres">
      <dgm:prSet presAssocID="{DFFB18E6-DCDC-434D-84AA-5BD3F4EB866E}" presName="composite" presStyleCnt="0"/>
      <dgm:spPr/>
    </dgm:pt>
    <dgm:pt modelId="{4B3E020D-0076-384E-A0A2-3F67D53E1D84}" type="pres">
      <dgm:prSet presAssocID="{DFFB18E6-DCDC-434D-84AA-5BD3F4EB866E}" presName="background" presStyleLbl="node0" presStyleIdx="1" presStyleCnt="3"/>
      <dgm:spPr/>
    </dgm:pt>
    <dgm:pt modelId="{7B0787CA-70BB-D24F-B1A8-90EB7FA5F708}" type="pres">
      <dgm:prSet presAssocID="{DFFB18E6-DCDC-434D-84AA-5BD3F4EB866E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80B4ED3-B9BB-D548-B9DF-90BC52B3F9AE}" type="pres">
      <dgm:prSet presAssocID="{DFFB18E6-DCDC-434D-84AA-5BD3F4EB866E}" presName="hierChild2" presStyleCnt="0"/>
      <dgm:spPr/>
    </dgm:pt>
    <dgm:pt modelId="{52A97A01-BFCE-D345-8E0A-24F35B596D7E}" type="pres">
      <dgm:prSet presAssocID="{4C963AEE-401D-47A8-B533-51FF2F34367B}" presName="hierRoot1" presStyleCnt="0"/>
      <dgm:spPr/>
    </dgm:pt>
    <dgm:pt modelId="{FF9A4C50-5639-1049-8324-01634030F8D6}" type="pres">
      <dgm:prSet presAssocID="{4C963AEE-401D-47A8-B533-51FF2F34367B}" presName="composite" presStyleCnt="0"/>
      <dgm:spPr/>
    </dgm:pt>
    <dgm:pt modelId="{5A58548E-FAC3-3F4B-8B48-3CFBAFAC0435}" type="pres">
      <dgm:prSet presAssocID="{4C963AEE-401D-47A8-B533-51FF2F34367B}" presName="background" presStyleLbl="node0" presStyleIdx="2" presStyleCnt="3"/>
      <dgm:spPr/>
    </dgm:pt>
    <dgm:pt modelId="{9918795F-5B60-554B-8FC7-40DDB7010614}" type="pres">
      <dgm:prSet presAssocID="{4C963AEE-401D-47A8-B533-51FF2F34367B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882732A-62EA-6B44-AD9F-F61DA063DD91}" type="pres">
      <dgm:prSet presAssocID="{4C963AEE-401D-47A8-B533-51FF2F34367B}" presName="hierChild2" presStyleCnt="0"/>
      <dgm:spPr/>
    </dgm:pt>
  </dgm:ptLst>
  <dgm:cxnLst>
    <dgm:cxn modelId="{54C0A4D1-5EA9-2E44-A1B9-3DAEED305919}" type="presOf" srcId="{DFFB18E6-DCDC-434D-84AA-5BD3F4EB866E}" destId="{7B0787CA-70BB-D24F-B1A8-90EB7FA5F708}" srcOrd="0" destOrd="0" presId="urn:microsoft.com/office/officeart/2005/8/layout/hierarchy1"/>
    <dgm:cxn modelId="{740FDE1D-7ECA-49B0-BF50-595AB770A3A6}" srcId="{C7BC984A-C2BF-497F-AFE1-76C8EBACEFBB}" destId="{4C963AEE-401D-47A8-B533-51FF2F34367B}" srcOrd="2" destOrd="0" parTransId="{F0371331-29AE-4E62-997F-B12804827259}" sibTransId="{24249F23-8EFC-4C6A-9840-E40C364903CC}"/>
    <dgm:cxn modelId="{43C20D31-D49E-0F40-B017-F88A96EE96BC}" type="presOf" srcId="{4C963AEE-401D-47A8-B533-51FF2F34367B}" destId="{9918795F-5B60-554B-8FC7-40DDB7010614}" srcOrd="0" destOrd="0" presId="urn:microsoft.com/office/officeart/2005/8/layout/hierarchy1"/>
    <dgm:cxn modelId="{1B4D74DC-366F-4281-8974-EF9AE04A88A9}" srcId="{C7BC984A-C2BF-497F-AFE1-76C8EBACEFBB}" destId="{83962FAA-727F-42C1-9BC5-DD617330A2F2}" srcOrd="0" destOrd="0" parTransId="{EB5E4643-00CA-4746-B530-7FD49A239D3E}" sibTransId="{2EF3DABB-11CE-42BD-8EA5-E83A829C9C19}"/>
    <dgm:cxn modelId="{09F5D902-71CD-044C-AB94-22D1F928FC39}" type="presOf" srcId="{C7BC984A-C2BF-497F-AFE1-76C8EBACEFBB}" destId="{75762E4B-32A8-6C4E-9375-6C06B49EF20B}" srcOrd="0" destOrd="0" presId="urn:microsoft.com/office/officeart/2005/8/layout/hierarchy1"/>
    <dgm:cxn modelId="{B43BB2A7-D09F-4C1C-9939-89197BC79A3C}" srcId="{C7BC984A-C2BF-497F-AFE1-76C8EBACEFBB}" destId="{DFFB18E6-DCDC-434D-84AA-5BD3F4EB866E}" srcOrd="1" destOrd="0" parTransId="{B6791B01-BB36-455E-9F6A-5B009D2A3538}" sibTransId="{DA2857D9-AFEA-4CAD-8C53-FD6D15B5489B}"/>
    <dgm:cxn modelId="{CB9B8FA8-847A-694C-A800-8F5D51B1E78C}" type="presOf" srcId="{83962FAA-727F-42C1-9BC5-DD617330A2F2}" destId="{A8CDEFA8-1513-1C47-A847-A996C42C211C}" srcOrd="0" destOrd="0" presId="urn:microsoft.com/office/officeart/2005/8/layout/hierarchy1"/>
    <dgm:cxn modelId="{F4E08704-89C5-4F4C-AC30-01DCE8D8FFA3}" type="presParOf" srcId="{75762E4B-32A8-6C4E-9375-6C06B49EF20B}" destId="{66BBBCA9-7D72-D44C-A02F-2996E4B78BC3}" srcOrd="0" destOrd="0" presId="urn:microsoft.com/office/officeart/2005/8/layout/hierarchy1"/>
    <dgm:cxn modelId="{FC03EB47-8005-FB4F-93E5-3B07A07849B5}" type="presParOf" srcId="{66BBBCA9-7D72-D44C-A02F-2996E4B78BC3}" destId="{FC99E99E-5881-C943-A6B4-636397E460EA}" srcOrd="0" destOrd="0" presId="urn:microsoft.com/office/officeart/2005/8/layout/hierarchy1"/>
    <dgm:cxn modelId="{19F21E28-40B0-0740-96CC-B19A48F659EA}" type="presParOf" srcId="{FC99E99E-5881-C943-A6B4-636397E460EA}" destId="{4806704F-EC87-114B-8F21-0F8FB5283E3F}" srcOrd="0" destOrd="0" presId="urn:microsoft.com/office/officeart/2005/8/layout/hierarchy1"/>
    <dgm:cxn modelId="{6953E099-0ED4-8C4C-8C18-9E7858066625}" type="presParOf" srcId="{FC99E99E-5881-C943-A6B4-636397E460EA}" destId="{A8CDEFA8-1513-1C47-A847-A996C42C211C}" srcOrd="1" destOrd="0" presId="urn:microsoft.com/office/officeart/2005/8/layout/hierarchy1"/>
    <dgm:cxn modelId="{B05C8EAA-82F6-AE41-B3A6-DC9D3FD76AAD}" type="presParOf" srcId="{66BBBCA9-7D72-D44C-A02F-2996E4B78BC3}" destId="{C12A3FDC-BFDD-5E48-B0FE-35E12C3DFBC5}" srcOrd="1" destOrd="0" presId="urn:microsoft.com/office/officeart/2005/8/layout/hierarchy1"/>
    <dgm:cxn modelId="{40E64EB3-536C-E04C-82BF-9D87DFD195D7}" type="presParOf" srcId="{75762E4B-32A8-6C4E-9375-6C06B49EF20B}" destId="{E6AC0B47-D77C-8F4B-898E-13AA256B2A93}" srcOrd="1" destOrd="0" presId="urn:microsoft.com/office/officeart/2005/8/layout/hierarchy1"/>
    <dgm:cxn modelId="{EF9B6D67-0339-D84A-A518-1E65D8DB58D3}" type="presParOf" srcId="{E6AC0B47-D77C-8F4B-898E-13AA256B2A93}" destId="{3CFFDE1A-CB10-C343-8E08-46BC7A11CDCE}" srcOrd="0" destOrd="0" presId="urn:microsoft.com/office/officeart/2005/8/layout/hierarchy1"/>
    <dgm:cxn modelId="{E306531E-A0E6-464F-9BCF-32115B37A233}" type="presParOf" srcId="{3CFFDE1A-CB10-C343-8E08-46BC7A11CDCE}" destId="{4B3E020D-0076-384E-A0A2-3F67D53E1D84}" srcOrd="0" destOrd="0" presId="urn:microsoft.com/office/officeart/2005/8/layout/hierarchy1"/>
    <dgm:cxn modelId="{87F511B1-9BE7-A843-913B-209AEBF97F25}" type="presParOf" srcId="{3CFFDE1A-CB10-C343-8E08-46BC7A11CDCE}" destId="{7B0787CA-70BB-D24F-B1A8-90EB7FA5F708}" srcOrd="1" destOrd="0" presId="urn:microsoft.com/office/officeart/2005/8/layout/hierarchy1"/>
    <dgm:cxn modelId="{DE1977B1-BEF8-7844-9CB0-DCE10DCE2234}" type="presParOf" srcId="{E6AC0B47-D77C-8F4B-898E-13AA256B2A93}" destId="{880B4ED3-B9BB-D548-B9DF-90BC52B3F9AE}" srcOrd="1" destOrd="0" presId="urn:microsoft.com/office/officeart/2005/8/layout/hierarchy1"/>
    <dgm:cxn modelId="{96ED00F8-02DD-6242-B11C-8058FDEB0B1A}" type="presParOf" srcId="{75762E4B-32A8-6C4E-9375-6C06B49EF20B}" destId="{52A97A01-BFCE-D345-8E0A-24F35B596D7E}" srcOrd="2" destOrd="0" presId="urn:microsoft.com/office/officeart/2005/8/layout/hierarchy1"/>
    <dgm:cxn modelId="{631B9CDD-44FA-F047-896E-94CC6A3EC670}" type="presParOf" srcId="{52A97A01-BFCE-D345-8E0A-24F35B596D7E}" destId="{FF9A4C50-5639-1049-8324-01634030F8D6}" srcOrd="0" destOrd="0" presId="urn:microsoft.com/office/officeart/2005/8/layout/hierarchy1"/>
    <dgm:cxn modelId="{81FE13E8-6AF8-3448-B90F-17232CF08303}" type="presParOf" srcId="{FF9A4C50-5639-1049-8324-01634030F8D6}" destId="{5A58548E-FAC3-3F4B-8B48-3CFBAFAC0435}" srcOrd="0" destOrd="0" presId="urn:microsoft.com/office/officeart/2005/8/layout/hierarchy1"/>
    <dgm:cxn modelId="{725B4E2D-A659-AD46-AF64-D40ED639F038}" type="presParOf" srcId="{FF9A4C50-5639-1049-8324-01634030F8D6}" destId="{9918795F-5B60-554B-8FC7-40DDB7010614}" srcOrd="1" destOrd="0" presId="urn:microsoft.com/office/officeart/2005/8/layout/hierarchy1"/>
    <dgm:cxn modelId="{7D03C424-77F1-6349-BBF1-DF4CB4E637B8}" type="presParOf" srcId="{52A97A01-BFCE-D345-8E0A-24F35B596D7E}" destId="{E882732A-62EA-6B44-AD9F-F61DA063DD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2CDE76-1AC7-4BA8-9308-BF07255C673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87F6F9-996F-4484-9DA5-62278D5EE6B2}">
      <dgm:prSet/>
      <dgm:spPr/>
      <dgm:t>
        <a:bodyPr/>
        <a:lstStyle/>
        <a:p>
          <a:r>
            <a:rPr lang="hu-HU" dirty="0"/>
            <a:t>Alapító szerződések és ezek módosításai, csatlakozási szerződések, szerződésekhez csatolt jegyzőkönyvek, mellékletek, az EU Alapjogi Chartája</a:t>
          </a:r>
          <a:endParaRPr lang="en-US" dirty="0"/>
        </a:p>
      </dgm:t>
    </dgm:pt>
    <dgm:pt modelId="{0EF9873D-339C-40A4-9F59-B4451EAFB464}" type="parTrans" cxnId="{ECEEE049-A897-4319-8431-6EEDF8C37085}">
      <dgm:prSet/>
      <dgm:spPr/>
      <dgm:t>
        <a:bodyPr/>
        <a:lstStyle/>
        <a:p>
          <a:endParaRPr lang="en-US"/>
        </a:p>
      </dgm:t>
    </dgm:pt>
    <dgm:pt modelId="{DBA9A268-2B6E-4894-AAB4-484B3E807DD0}" type="sibTrans" cxnId="{ECEEE049-A897-4319-8431-6EEDF8C37085}">
      <dgm:prSet/>
      <dgm:spPr/>
      <dgm:t>
        <a:bodyPr/>
        <a:lstStyle/>
        <a:p>
          <a:endParaRPr lang="en-US"/>
        </a:p>
      </dgm:t>
    </dgm:pt>
    <dgm:pt modelId="{99436954-C819-4077-9538-7AEDA129EC3D}">
      <dgm:prSet/>
      <dgm:spPr/>
      <dgm:t>
        <a:bodyPr/>
        <a:lstStyle/>
        <a:p>
          <a:r>
            <a:rPr lang="hu-HU" dirty="0"/>
            <a:t>Általános jogelvek</a:t>
          </a:r>
        </a:p>
        <a:p>
          <a:r>
            <a:rPr lang="hu-HU" dirty="0"/>
            <a:t> - Emberi jogok</a:t>
          </a:r>
        </a:p>
        <a:p>
          <a:r>
            <a:rPr lang="hu-HU" dirty="0"/>
            <a:t>    - Jogállami elvek </a:t>
          </a:r>
        </a:p>
        <a:p>
          <a:endParaRPr lang="en-US" dirty="0"/>
        </a:p>
      </dgm:t>
    </dgm:pt>
    <dgm:pt modelId="{65292CCF-7A01-4443-94D5-C33C0B31162D}" type="parTrans" cxnId="{FFFDE4F4-DC61-4CD7-8654-D70E5728F233}">
      <dgm:prSet/>
      <dgm:spPr/>
      <dgm:t>
        <a:bodyPr/>
        <a:lstStyle/>
        <a:p>
          <a:endParaRPr lang="en-US"/>
        </a:p>
      </dgm:t>
    </dgm:pt>
    <dgm:pt modelId="{7AD5E7BC-C2C0-4A83-8153-48C116F50C3A}" type="sibTrans" cxnId="{FFFDE4F4-DC61-4CD7-8654-D70E5728F233}">
      <dgm:prSet/>
      <dgm:spPr/>
      <dgm:t>
        <a:bodyPr/>
        <a:lstStyle/>
        <a:p>
          <a:endParaRPr lang="en-US"/>
        </a:p>
      </dgm:t>
    </dgm:pt>
    <dgm:pt modelId="{7D487C19-5F94-E442-8EBD-DF454B354B8B}" type="pres">
      <dgm:prSet presAssocID="{592CDE76-1AC7-4BA8-9308-BF07255C67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7742B1CC-D6AC-524E-B712-36C458B5DC55}" type="pres">
      <dgm:prSet presAssocID="{9D87F6F9-996F-4484-9DA5-62278D5EE6B2}" presName="hierRoot1" presStyleCnt="0"/>
      <dgm:spPr/>
    </dgm:pt>
    <dgm:pt modelId="{62518910-4DEF-7047-9425-005ED0C943DC}" type="pres">
      <dgm:prSet presAssocID="{9D87F6F9-996F-4484-9DA5-62278D5EE6B2}" presName="composite" presStyleCnt="0"/>
      <dgm:spPr/>
    </dgm:pt>
    <dgm:pt modelId="{26D267A0-499A-6140-9648-653C21549D14}" type="pres">
      <dgm:prSet presAssocID="{9D87F6F9-996F-4484-9DA5-62278D5EE6B2}" presName="background" presStyleLbl="node0" presStyleIdx="0" presStyleCnt="2"/>
      <dgm:spPr/>
    </dgm:pt>
    <dgm:pt modelId="{C74044DA-59E6-AC42-8798-1F2B3406986E}" type="pres">
      <dgm:prSet presAssocID="{9D87F6F9-996F-4484-9DA5-62278D5EE6B2}" presName="text" presStyleLbl="fgAcc0" presStyleIdx="0" presStyleCnt="2" custLinFactNeighborX="780" custLinFactNeighborY="5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E9A346A-51A8-2549-ACC6-C348EA203C5D}" type="pres">
      <dgm:prSet presAssocID="{9D87F6F9-996F-4484-9DA5-62278D5EE6B2}" presName="hierChild2" presStyleCnt="0"/>
      <dgm:spPr/>
    </dgm:pt>
    <dgm:pt modelId="{E81F60D8-400B-B94C-9238-EB6384EC165A}" type="pres">
      <dgm:prSet presAssocID="{99436954-C819-4077-9538-7AEDA129EC3D}" presName="hierRoot1" presStyleCnt="0"/>
      <dgm:spPr/>
    </dgm:pt>
    <dgm:pt modelId="{1BB6A288-5075-074A-B01B-3617870B6A70}" type="pres">
      <dgm:prSet presAssocID="{99436954-C819-4077-9538-7AEDA129EC3D}" presName="composite" presStyleCnt="0"/>
      <dgm:spPr/>
    </dgm:pt>
    <dgm:pt modelId="{ABCFF491-D335-E34C-A8CA-DD7D69F070DE}" type="pres">
      <dgm:prSet presAssocID="{99436954-C819-4077-9538-7AEDA129EC3D}" presName="background" presStyleLbl="node0" presStyleIdx="1" presStyleCnt="2"/>
      <dgm:spPr/>
    </dgm:pt>
    <dgm:pt modelId="{0A6FBB0E-5710-D84A-A476-0B4902D197E0}" type="pres">
      <dgm:prSet presAssocID="{99436954-C819-4077-9538-7AEDA129EC3D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AFF6E01-0634-B849-A17B-0CD67950B4C9}" type="pres">
      <dgm:prSet presAssocID="{99436954-C819-4077-9538-7AEDA129EC3D}" presName="hierChild2" presStyleCnt="0"/>
      <dgm:spPr/>
    </dgm:pt>
  </dgm:ptLst>
  <dgm:cxnLst>
    <dgm:cxn modelId="{ED97B4EC-8655-5841-8712-E6B1242E385B}" type="presOf" srcId="{592CDE76-1AC7-4BA8-9308-BF07255C6732}" destId="{7D487C19-5F94-E442-8EBD-DF454B354B8B}" srcOrd="0" destOrd="0" presId="urn:microsoft.com/office/officeart/2005/8/layout/hierarchy1"/>
    <dgm:cxn modelId="{58B41892-A3A0-AA45-AFAB-6B2F99991CAE}" type="presOf" srcId="{99436954-C819-4077-9538-7AEDA129EC3D}" destId="{0A6FBB0E-5710-D84A-A476-0B4902D197E0}" srcOrd="0" destOrd="0" presId="urn:microsoft.com/office/officeart/2005/8/layout/hierarchy1"/>
    <dgm:cxn modelId="{BE38D624-1BA0-8B4A-A586-45784F8AED1B}" type="presOf" srcId="{9D87F6F9-996F-4484-9DA5-62278D5EE6B2}" destId="{C74044DA-59E6-AC42-8798-1F2B3406986E}" srcOrd="0" destOrd="0" presId="urn:microsoft.com/office/officeart/2005/8/layout/hierarchy1"/>
    <dgm:cxn modelId="{ECEEE049-A897-4319-8431-6EEDF8C37085}" srcId="{592CDE76-1AC7-4BA8-9308-BF07255C6732}" destId="{9D87F6F9-996F-4484-9DA5-62278D5EE6B2}" srcOrd="0" destOrd="0" parTransId="{0EF9873D-339C-40A4-9F59-B4451EAFB464}" sibTransId="{DBA9A268-2B6E-4894-AAB4-484B3E807DD0}"/>
    <dgm:cxn modelId="{FFFDE4F4-DC61-4CD7-8654-D70E5728F233}" srcId="{592CDE76-1AC7-4BA8-9308-BF07255C6732}" destId="{99436954-C819-4077-9538-7AEDA129EC3D}" srcOrd="1" destOrd="0" parTransId="{65292CCF-7A01-4443-94D5-C33C0B31162D}" sibTransId="{7AD5E7BC-C2C0-4A83-8153-48C116F50C3A}"/>
    <dgm:cxn modelId="{02E6971B-B010-1F40-A8D9-504D300C42BB}" type="presParOf" srcId="{7D487C19-5F94-E442-8EBD-DF454B354B8B}" destId="{7742B1CC-D6AC-524E-B712-36C458B5DC55}" srcOrd="0" destOrd="0" presId="urn:microsoft.com/office/officeart/2005/8/layout/hierarchy1"/>
    <dgm:cxn modelId="{154ED3BB-13A0-E24A-8871-A35099E9C727}" type="presParOf" srcId="{7742B1CC-D6AC-524E-B712-36C458B5DC55}" destId="{62518910-4DEF-7047-9425-005ED0C943DC}" srcOrd="0" destOrd="0" presId="urn:microsoft.com/office/officeart/2005/8/layout/hierarchy1"/>
    <dgm:cxn modelId="{87D534FD-8105-A74D-93A1-8344F36AF6B0}" type="presParOf" srcId="{62518910-4DEF-7047-9425-005ED0C943DC}" destId="{26D267A0-499A-6140-9648-653C21549D14}" srcOrd="0" destOrd="0" presId="urn:microsoft.com/office/officeart/2005/8/layout/hierarchy1"/>
    <dgm:cxn modelId="{D4D766BE-6C0F-ED4C-BCEE-D213A753A69F}" type="presParOf" srcId="{62518910-4DEF-7047-9425-005ED0C943DC}" destId="{C74044DA-59E6-AC42-8798-1F2B3406986E}" srcOrd="1" destOrd="0" presId="urn:microsoft.com/office/officeart/2005/8/layout/hierarchy1"/>
    <dgm:cxn modelId="{E537FCF6-1D43-4C4C-877A-56EC49EA89AC}" type="presParOf" srcId="{7742B1CC-D6AC-524E-B712-36C458B5DC55}" destId="{6E9A346A-51A8-2549-ACC6-C348EA203C5D}" srcOrd="1" destOrd="0" presId="urn:microsoft.com/office/officeart/2005/8/layout/hierarchy1"/>
    <dgm:cxn modelId="{3C8AB59E-560E-CE4F-A796-43D2EDF34D54}" type="presParOf" srcId="{7D487C19-5F94-E442-8EBD-DF454B354B8B}" destId="{E81F60D8-400B-B94C-9238-EB6384EC165A}" srcOrd="1" destOrd="0" presId="urn:microsoft.com/office/officeart/2005/8/layout/hierarchy1"/>
    <dgm:cxn modelId="{A81D7337-F2AC-934B-9229-300B41AC649A}" type="presParOf" srcId="{E81F60D8-400B-B94C-9238-EB6384EC165A}" destId="{1BB6A288-5075-074A-B01B-3617870B6A70}" srcOrd="0" destOrd="0" presId="urn:microsoft.com/office/officeart/2005/8/layout/hierarchy1"/>
    <dgm:cxn modelId="{5543F935-9E9F-EF41-8FCE-1F26CF32E4E2}" type="presParOf" srcId="{1BB6A288-5075-074A-B01B-3617870B6A70}" destId="{ABCFF491-D335-E34C-A8CA-DD7D69F070DE}" srcOrd="0" destOrd="0" presId="urn:microsoft.com/office/officeart/2005/8/layout/hierarchy1"/>
    <dgm:cxn modelId="{A8B4FF25-AC8A-4849-B6EE-3773315F1766}" type="presParOf" srcId="{1BB6A288-5075-074A-B01B-3617870B6A70}" destId="{0A6FBB0E-5710-D84A-A476-0B4902D197E0}" srcOrd="1" destOrd="0" presId="urn:microsoft.com/office/officeart/2005/8/layout/hierarchy1"/>
    <dgm:cxn modelId="{11352758-5A58-1549-A133-140AAE67CF03}" type="presParOf" srcId="{E81F60D8-400B-B94C-9238-EB6384EC165A}" destId="{EAFF6E01-0634-B849-A17B-0CD67950B4C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EBAB20-B847-49D5-8A22-66DB2F55ECE5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4F4861E-DE34-4330-BF36-D3EB1F0548D7}">
      <dgm:prSet custT="1"/>
      <dgm:spPr/>
      <dgm:t>
        <a:bodyPr/>
        <a:lstStyle/>
        <a:p>
          <a:r>
            <a:rPr lang="hu-HU" sz="2200" dirty="0"/>
            <a:t>Az Európai Unió (korábban: EK) által kötött szerződések</a:t>
          </a:r>
        </a:p>
        <a:p>
          <a:r>
            <a:rPr lang="hu-HU" sz="1800" dirty="0"/>
            <a:t>Pl. vámtarifa- és kereskedelmi egyezmények</a:t>
          </a:r>
          <a:endParaRPr lang="en-US" sz="1800" dirty="0"/>
        </a:p>
      </dgm:t>
    </dgm:pt>
    <dgm:pt modelId="{123A1FD7-DE2A-4BBD-A821-00D828B23E28}" type="parTrans" cxnId="{FFFE8D25-8DB0-4F17-9681-31EF3469A28A}">
      <dgm:prSet/>
      <dgm:spPr/>
      <dgm:t>
        <a:bodyPr/>
        <a:lstStyle/>
        <a:p>
          <a:endParaRPr lang="en-US"/>
        </a:p>
      </dgm:t>
    </dgm:pt>
    <dgm:pt modelId="{5DEF014B-6D46-4864-8061-301D4A048E8A}" type="sibTrans" cxnId="{FFFE8D25-8DB0-4F17-9681-31EF3469A28A}">
      <dgm:prSet/>
      <dgm:spPr/>
      <dgm:t>
        <a:bodyPr/>
        <a:lstStyle/>
        <a:p>
          <a:endParaRPr lang="en-US"/>
        </a:p>
      </dgm:t>
    </dgm:pt>
    <dgm:pt modelId="{244A622F-B22F-4639-9A14-56DB1540B59C}">
      <dgm:prSet custT="1"/>
      <dgm:spPr/>
      <dgm:t>
        <a:bodyPr/>
        <a:lstStyle/>
        <a:p>
          <a:r>
            <a:rPr lang="hu-HU" sz="2200" dirty="0"/>
            <a:t>Vegyes szerződések, amelyekben az Európai Unió (korábban: EK)  és a tagállamok is szerződő felek</a:t>
          </a:r>
        </a:p>
        <a:p>
          <a:r>
            <a:rPr lang="hu-HU" sz="1800" dirty="0"/>
            <a:t>Pl. </a:t>
          </a:r>
          <a:r>
            <a:rPr lang="hu-HU" sz="1800" dirty="0" err="1"/>
            <a:t>GATS-hoz</a:t>
          </a:r>
          <a:r>
            <a:rPr lang="hu-HU" sz="1800" dirty="0"/>
            <a:t>, </a:t>
          </a:r>
          <a:r>
            <a:rPr lang="hu-HU" sz="1800" dirty="0" err="1"/>
            <a:t>TRIPS-hez</a:t>
          </a:r>
          <a:r>
            <a:rPr lang="hu-HU" sz="1800" dirty="0"/>
            <a:t>, ENSZ Tengerjogi Egyezményéhez (UNCLOS) való csatlakozás</a:t>
          </a:r>
          <a:endParaRPr lang="en-US" sz="1800" dirty="0"/>
        </a:p>
      </dgm:t>
    </dgm:pt>
    <dgm:pt modelId="{894B4D9B-E0DE-474A-AE6F-9A07B92A6622}" type="parTrans" cxnId="{5014C72D-5B68-4FB1-A5F4-342799D52286}">
      <dgm:prSet/>
      <dgm:spPr/>
      <dgm:t>
        <a:bodyPr/>
        <a:lstStyle/>
        <a:p>
          <a:endParaRPr lang="en-US"/>
        </a:p>
      </dgm:t>
    </dgm:pt>
    <dgm:pt modelId="{D767A1C8-8982-48F1-800F-4367865339B3}" type="sibTrans" cxnId="{5014C72D-5B68-4FB1-A5F4-342799D52286}">
      <dgm:prSet/>
      <dgm:spPr/>
      <dgm:t>
        <a:bodyPr/>
        <a:lstStyle/>
        <a:p>
          <a:endParaRPr lang="en-US"/>
        </a:p>
      </dgm:t>
    </dgm:pt>
    <dgm:pt modelId="{0E4EFCCE-3DD1-5547-BB49-445A8ABA7756}" type="pres">
      <dgm:prSet presAssocID="{45EBAB20-B847-49D5-8A22-66DB2F55EC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FF9AB434-7139-DE45-988B-B002DADE9D10}" type="pres">
      <dgm:prSet presAssocID="{74F4861E-DE34-4330-BF36-D3EB1F0548D7}" presName="hierRoot1" presStyleCnt="0"/>
      <dgm:spPr/>
    </dgm:pt>
    <dgm:pt modelId="{F553FF5A-107C-414C-B93F-D3ECD2E2EABD}" type="pres">
      <dgm:prSet presAssocID="{74F4861E-DE34-4330-BF36-D3EB1F0548D7}" presName="composite" presStyleCnt="0"/>
      <dgm:spPr/>
    </dgm:pt>
    <dgm:pt modelId="{222B8AE1-196C-B647-B605-74698D0D81DC}" type="pres">
      <dgm:prSet presAssocID="{74F4861E-DE34-4330-BF36-D3EB1F0548D7}" presName="background" presStyleLbl="node0" presStyleIdx="0" presStyleCnt="2"/>
      <dgm:spPr/>
    </dgm:pt>
    <dgm:pt modelId="{B52F96D8-F14E-054D-AF15-B3C5E44513DC}" type="pres">
      <dgm:prSet presAssocID="{74F4861E-DE34-4330-BF36-D3EB1F0548D7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8319E87-2A16-1A4F-AFC2-0424BC9565CF}" type="pres">
      <dgm:prSet presAssocID="{74F4861E-DE34-4330-BF36-D3EB1F0548D7}" presName="hierChild2" presStyleCnt="0"/>
      <dgm:spPr/>
    </dgm:pt>
    <dgm:pt modelId="{BE398B26-097B-744C-B8FC-D8D6F21E6CAF}" type="pres">
      <dgm:prSet presAssocID="{244A622F-B22F-4639-9A14-56DB1540B59C}" presName="hierRoot1" presStyleCnt="0"/>
      <dgm:spPr/>
    </dgm:pt>
    <dgm:pt modelId="{780C1182-2BBE-1642-8B56-095150857A9E}" type="pres">
      <dgm:prSet presAssocID="{244A622F-B22F-4639-9A14-56DB1540B59C}" presName="composite" presStyleCnt="0"/>
      <dgm:spPr/>
    </dgm:pt>
    <dgm:pt modelId="{D6E9CBA3-09B2-2C4F-B288-86E72D0F6BB0}" type="pres">
      <dgm:prSet presAssocID="{244A622F-B22F-4639-9A14-56DB1540B59C}" presName="background" presStyleLbl="node0" presStyleIdx="1" presStyleCnt="2"/>
      <dgm:spPr/>
    </dgm:pt>
    <dgm:pt modelId="{C8E6F913-B1D7-7549-A66A-60A386C25977}" type="pres">
      <dgm:prSet presAssocID="{244A622F-B22F-4639-9A14-56DB1540B59C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224BB8E-D60D-5D4F-B779-62281F86A0D0}" type="pres">
      <dgm:prSet presAssocID="{244A622F-B22F-4639-9A14-56DB1540B59C}" presName="hierChild2" presStyleCnt="0"/>
      <dgm:spPr/>
    </dgm:pt>
  </dgm:ptLst>
  <dgm:cxnLst>
    <dgm:cxn modelId="{EC4C4ED1-A0DF-9F4C-8962-021E20306A71}" type="presOf" srcId="{244A622F-B22F-4639-9A14-56DB1540B59C}" destId="{C8E6F913-B1D7-7549-A66A-60A386C25977}" srcOrd="0" destOrd="0" presId="urn:microsoft.com/office/officeart/2005/8/layout/hierarchy1"/>
    <dgm:cxn modelId="{6DCA222A-B336-654E-AAB6-7A1C941BB23B}" type="presOf" srcId="{45EBAB20-B847-49D5-8A22-66DB2F55ECE5}" destId="{0E4EFCCE-3DD1-5547-BB49-445A8ABA7756}" srcOrd="0" destOrd="0" presId="urn:microsoft.com/office/officeart/2005/8/layout/hierarchy1"/>
    <dgm:cxn modelId="{5014C72D-5B68-4FB1-A5F4-342799D52286}" srcId="{45EBAB20-B847-49D5-8A22-66DB2F55ECE5}" destId="{244A622F-B22F-4639-9A14-56DB1540B59C}" srcOrd="1" destOrd="0" parTransId="{894B4D9B-E0DE-474A-AE6F-9A07B92A6622}" sibTransId="{D767A1C8-8982-48F1-800F-4367865339B3}"/>
    <dgm:cxn modelId="{07D14EDA-BA6E-664B-A3E8-B4E87774D594}" type="presOf" srcId="{74F4861E-DE34-4330-BF36-D3EB1F0548D7}" destId="{B52F96D8-F14E-054D-AF15-B3C5E44513DC}" srcOrd="0" destOrd="0" presId="urn:microsoft.com/office/officeart/2005/8/layout/hierarchy1"/>
    <dgm:cxn modelId="{FFFE8D25-8DB0-4F17-9681-31EF3469A28A}" srcId="{45EBAB20-B847-49D5-8A22-66DB2F55ECE5}" destId="{74F4861E-DE34-4330-BF36-D3EB1F0548D7}" srcOrd="0" destOrd="0" parTransId="{123A1FD7-DE2A-4BBD-A821-00D828B23E28}" sibTransId="{5DEF014B-6D46-4864-8061-301D4A048E8A}"/>
    <dgm:cxn modelId="{7F8540DA-00F3-3D43-9ECF-8DCA6C16A26B}" type="presParOf" srcId="{0E4EFCCE-3DD1-5547-BB49-445A8ABA7756}" destId="{FF9AB434-7139-DE45-988B-B002DADE9D10}" srcOrd="0" destOrd="0" presId="urn:microsoft.com/office/officeart/2005/8/layout/hierarchy1"/>
    <dgm:cxn modelId="{DB0DDF2C-4B63-8742-B59F-D502FAA489CA}" type="presParOf" srcId="{FF9AB434-7139-DE45-988B-B002DADE9D10}" destId="{F553FF5A-107C-414C-B93F-D3ECD2E2EABD}" srcOrd="0" destOrd="0" presId="urn:microsoft.com/office/officeart/2005/8/layout/hierarchy1"/>
    <dgm:cxn modelId="{0B558F9E-5BF1-C34E-9696-ADE73ADFEA20}" type="presParOf" srcId="{F553FF5A-107C-414C-B93F-D3ECD2E2EABD}" destId="{222B8AE1-196C-B647-B605-74698D0D81DC}" srcOrd="0" destOrd="0" presId="urn:microsoft.com/office/officeart/2005/8/layout/hierarchy1"/>
    <dgm:cxn modelId="{DCB00237-E8FB-D94B-8E55-07138DC98F9B}" type="presParOf" srcId="{F553FF5A-107C-414C-B93F-D3ECD2E2EABD}" destId="{B52F96D8-F14E-054D-AF15-B3C5E44513DC}" srcOrd="1" destOrd="0" presId="urn:microsoft.com/office/officeart/2005/8/layout/hierarchy1"/>
    <dgm:cxn modelId="{41536AA7-CEA6-8A46-88F9-7F799D31F142}" type="presParOf" srcId="{FF9AB434-7139-DE45-988B-B002DADE9D10}" destId="{28319E87-2A16-1A4F-AFC2-0424BC9565CF}" srcOrd="1" destOrd="0" presId="urn:microsoft.com/office/officeart/2005/8/layout/hierarchy1"/>
    <dgm:cxn modelId="{617D6BE1-1543-2247-AA57-1326B83019CF}" type="presParOf" srcId="{0E4EFCCE-3DD1-5547-BB49-445A8ABA7756}" destId="{BE398B26-097B-744C-B8FC-D8D6F21E6CAF}" srcOrd="1" destOrd="0" presId="urn:microsoft.com/office/officeart/2005/8/layout/hierarchy1"/>
    <dgm:cxn modelId="{E9C7D798-62BC-EE47-95F5-4805F9CD1985}" type="presParOf" srcId="{BE398B26-097B-744C-B8FC-D8D6F21E6CAF}" destId="{780C1182-2BBE-1642-8B56-095150857A9E}" srcOrd="0" destOrd="0" presId="urn:microsoft.com/office/officeart/2005/8/layout/hierarchy1"/>
    <dgm:cxn modelId="{02013F1B-A9C7-A54A-AEF0-221BABD188A7}" type="presParOf" srcId="{780C1182-2BBE-1642-8B56-095150857A9E}" destId="{D6E9CBA3-09B2-2C4F-B288-86E72D0F6BB0}" srcOrd="0" destOrd="0" presId="urn:microsoft.com/office/officeart/2005/8/layout/hierarchy1"/>
    <dgm:cxn modelId="{30BADD74-86E4-F446-BB86-1CA2D1E99C7F}" type="presParOf" srcId="{780C1182-2BBE-1642-8B56-095150857A9E}" destId="{C8E6F913-B1D7-7549-A66A-60A386C25977}" srcOrd="1" destOrd="0" presId="urn:microsoft.com/office/officeart/2005/8/layout/hierarchy1"/>
    <dgm:cxn modelId="{E1960976-0DF1-FC42-9200-DD505EB7907A}" type="presParOf" srcId="{BE398B26-097B-744C-B8FC-D8D6F21E6CAF}" destId="{C224BB8E-D60D-5D4F-B779-62281F86A0D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24CB9D-AC62-4B4B-BE7B-59702ACD42A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7AEE377-DC88-4B71-97CE-2C72FA10CD84}">
      <dgm:prSet/>
      <dgm:spPr/>
      <dgm:t>
        <a:bodyPr/>
        <a:lstStyle/>
        <a:p>
          <a:r>
            <a:rPr lang="hu-HU" dirty="0"/>
            <a:t>Jogalkotási aktusok  </a:t>
          </a:r>
          <a:endParaRPr lang="en-US" dirty="0"/>
        </a:p>
      </dgm:t>
    </dgm:pt>
    <dgm:pt modelId="{8C8AB0F3-F536-416C-8AED-41967DA7D240}" type="parTrans" cxnId="{18AA7FAB-936C-4F81-BB9F-DCA7E62E1134}">
      <dgm:prSet/>
      <dgm:spPr/>
      <dgm:t>
        <a:bodyPr/>
        <a:lstStyle/>
        <a:p>
          <a:endParaRPr lang="en-US"/>
        </a:p>
      </dgm:t>
    </dgm:pt>
    <dgm:pt modelId="{8863171D-FCB2-41F8-A091-D9906CFED2F0}" type="sibTrans" cxnId="{18AA7FAB-936C-4F81-BB9F-DCA7E62E1134}">
      <dgm:prSet/>
      <dgm:spPr/>
      <dgm:t>
        <a:bodyPr/>
        <a:lstStyle/>
        <a:p>
          <a:endParaRPr lang="en-US"/>
        </a:p>
      </dgm:t>
    </dgm:pt>
    <dgm:pt modelId="{590C7F56-37FB-470B-89AD-F16E1BBCA1A3}">
      <dgm:prSet/>
      <dgm:spPr/>
      <dgm:t>
        <a:bodyPr/>
        <a:lstStyle/>
        <a:p>
          <a:r>
            <a:rPr lang="hu-HU"/>
            <a:t>Nem jogalkotási aktusok – felhatalmazás alapján vagy végrehajtási hatáskörben elfogadott jogi aktusok</a:t>
          </a:r>
          <a:endParaRPr lang="en-US"/>
        </a:p>
      </dgm:t>
    </dgm:pt>
    <dgm:pt modelId="{6D33AC27-66E2-4C16-9A1D-B7E0661995B2}" type="parTrans" cxnId="{F49A60D1-B88C-4F3A-810C-442F9A7D5D49}">
      <dgm:prSet/>
      <dgm:spPr/>
      <dgm:t>
        <a:bodyPr/>
        <a:lstStyle/>
        <a:p>
          <a:endParaRPr lang="en-US"/>
        </a:p>
      </dgm:t>
    </dgm:pt>
    <dgm:pt modelId="{2211D027-64BC-47C2-A4D2-8C4ADBCC2528}" type="sibTrans" cxnId="{F49A60D1-B88C-4F3A-810C-442F9A7D5D49}">
      <dgm:prSet/>
      <dgm:spPr/>
      <dgm:t>
        <a:bodyPr/>
        <a:lstStyle/>
        <a:p>
          <a:endParaRPr lang="en-US"/>
        </a:p>
      </dgm:t>
    </dgm:pt>
    <dgm:pt modelId="{88FA07B5-A0EF-5044-875B-EC02FAB94E38}" type="pres">
      <dgm:prSet presAssocID="{2124CB9D-AC62-4B4B-BE7B-59702ACD42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5F3632FB-AEBA-5143-AE06-986A0A08F3E3}" type="pres">
      <dgm:prSet presAssocID="{77AEE377-DC88-4B71-97CE-2C72FA10CD84}" presName="hierRoot1" presStyleCnt="0"/>
      <dgm:spPr/>
    </dgm:pt>
    <dgm:pt modelId="{29FB605A-DA1D-7946-B82C-4142689BCBB4}" type="pres">
      <dgm:prSet presAssocID="{77AEE377-DC88-4B71-97CE-2C72FA10CD84}" presName="composite" presStyleCnt="0"/>
      <dgm:spPr/>
    </dgm:pt>
    <dgm:pt modelId="{91DDD238-C9C9-D94B-9B15-1621B4985D73}" type="pres">
      <dgm:prSet presAssocID="{77AEE377-DC88-4B71-97CE-2C72FA10CD84}" presName="background" presStyleLbl="node0" presStyleIdx="0" presStyleCnt="2"/>
      <dgm:spPr/>
    </dgm:pt>
    <dgm:pt modelId="{B404E9A9-F39D-AA4B-8D50-069A099AB2E3}" type="pres">
      <dgm:prSet presAssocID="{77AEE377-DC88-4B71-97CE-2C72FA10CD84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339A6A5-C1CC-0648-BF96-B270B7D938A7}" type="pres">
      <dgm:prSet presAssocID="{77AEE377-DC88-4B71-97CE-2C72FA10CD84}" presName="hierChild2" presStyleCnt="0"/>
      <dgm:spPr/>
    </dgm:pt>
    <dgm:pt modelId="{1E0ABBA1-B687-994F-B334-50D43C935089}" type="pres">
      <dgm:prSet presAssocID="{590C7F56-37FB-470B-89AD-F16E1BBCA1A3}" presName="hierRoot1" presStyleCnt="0"/>
      <dgm:spPr/>
    </dgm:pt>
    <dgm:pt modelId="{0DF4912A-30FA-D94A-830C-10A9BA8A9CD5}" type="pres">
      <dgm:prSet presAssocID="{590C7F56-37FB-470B-89AD-F16E1BBCA1A3}" presName="composite" presStyleCnt="0"/>
      <dgm:spPr/>
    </dgm:pt>
    <dgm:pt modelId="{185A6EC4-D5F5-5040-B3B1-CCEC72B68050}" type="pres">
      <dgm:prSet presAssocID="{590C7F56-37FB-470B-89AD-F16E1BBCA1A3}" presName="background" presStyleLbl="node0" presStyleIdx="1" presStyleCnt="2"/>
      <dgm:spPr/>
    </dgm:pt>
    <dgm:pt modelId="{DB1A740B-0E55-9642-80CA-9B023125B25A}" type="pres">
      <dgm:prSet presAssocID="{590C7F56-37FB-470B-89AD-F16E1BBCA1A3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C4822DB-EA8E-9D49-813D-A2B3817A0C1D}" type="pres">
      <dgm:prSet presAssocID="{590C7F56-37FB-470B-89AD-F16E1BBCA1A3}" presName="hierChild2" presStyleCnt="0"/>
      <dgm:spPr/>
    </dgm:pt>
  </dgm:ptLst>
  <dgm:cxnLst>
    <dgm:cxn modelId="{55EA9E78-D477-FD44-98BC-C3027EDBF140}" type="presOf" srcId="{77AEE377-DC88-4B71-97CE-2C72FA10CD84}" destId="{B404E9A9-F39D-AA4B-8D50-069A099AB2E3}" srcOrd="0" destOrd="0" presId="urn:microsoft.com/office/officeart/2005/8/layout/hierarchy1"/>
    <dgm:cxn modelId="{F985EA7A-2E17-AD45-BD3E-32E18A4A2873}" type="presOf" srcId="{2124CB9D-AC62-4B4B-BE7B-59702ACD42A1}" destId="{88FA07B5-A0EF-5044-875B-EC02FAB94E38}" srcOrd="0" destOrd="0" presId="urn:microsoft.com/office/officeart/2005/8/layout/hierarchy1"/>
    <dgm:cxn modelId="{AC318C15-8D9B-A748-A519-D9A5D804D87D}" type="presOf" srcId="{590C7F56-37FB-470B-89AD-F16E1BBCA1A3}" destId="{DB1A740B-0E55-9642-80CA-9B023125B25A}" srcOrd="0" destOrd="0" presId="urn:microsoft.com/office/officeart/2005/8/layout/hierarchy1"/>
    <dgm:cxn modelId="{F49A60D1-B88C-4F3A-810C-442F9A7D5D49}" srcId="{2124CB9D-AC62-4B4B-BE7B-59702ACD42A1}" destId="{590C7F56-37FB-470B-89AD-F16E1BBCA1A3}" srcOrd="1" destOrd="0" parTransId="{6D33AC27-66E2-4C16-9A1D-B7E0661995B2}" sibTransId="{2211D027-64BC-47C2-A4D2-8C4ADBCC2528}"/>
    <dgm:cxn modelId="{18AA7FAB-936C-4F81-BB9F-DCA7E62E1134}" srcId="{2124CB9D-AC62-4B4B-BE7B-59702ACD42A1}" destId="{77AEE377-DC88-4B71-97CE-2C72FA10CD84}" srcOrd="0" destOrd="0" parTransId="{8C8AB0F3-F536-416C-8AED-41967DA7D240}" sibTransId="{8863171D-FCB2-41F8-A091-D9906CFED2F0}"/>
    <dgm:cxn modelId="{F89DA57F-EE49-BA48-87B3-BB73505BE19A}" type="presParOf" srcId="{88FA07B5-A0EF-5044-875B-EC02FAB94E38}" destId="{5F3632FB-AEBA-5143-AE06-986A0A08F3E3}" srcOrd="0" destOrd="0" presId="urn:microsoft.com/office/officeart/2005/8/layout/hierarchy1"/>
    <dgm:cxn modelId="{6652B79E-12D5-6546-9424-ADADAE5CE8F8}" type="presParOf" srcId="{5F3632FB-AEBA-5143-AE06-986A0A08F3E3}" destId="{29FB605A-DA1D-7946-B82C-4142689BCBB4}" srcOrd="0" destOrd="0" presId="urn:microsoft.com/office/officeart/2005/8/layout/hierarchy1"/>
    <dgm:cxn modelId="{48AF736D-45D7-6F4A-BF07-4FB1F3EE25DA}" type="presParOf" srcId="{29FB605A-DA1D-7946-B82C-4142689BCBB4}" destId="{91DDD238-C9C9-D94B-9B15-1621B4985D73}" srcOrd="0" destOrd="0" presId="urn:microsoft.com/office/officeart/2005/8/layout/hierarchy1"/>
    <dgm:cxn modelId="{A34F8CF4-7A0F-9446-B52D-7D582B0ED227}" type="presParOf" srcId="{29FB605A-DA1D-7946-B82C-4142689BCBB4}" destId="{B404E9A9-F39D-AA4B-8D50-069A099AB2E3}" srcOrd="1" destOrd="0" presId="urn:microsoft.com/office/officeart/2005/8/layout/hierarchy1"/>
    <dgm:cxn modelId="{1F02FBBE-3DE2-D944-B08B-4952E74C2E7B}" type="presParOf" srcId="{5F3632FB-AEBA-5143-AE06-986A0A08F3E3}" destId="{1339A6A5-C1CC-0648-BF96-B270B7D938A7}" srcOrd="1" destOrd="0" presId="urn:microsoft.com/office/officeart/2005/8/layout/hierarchy1"/>
    <dgm:cxn modelId="{B12387A9-EEF4-1A48-AA47-C32C1806D30F}" type="presParOf" srcId="{88FA07B5-A0EF-5044-875B-EC02FAB94E38}" destId="{1E0ABBA1-B687-994F-B334-50D43C935089}" srcOrd="1" destOrd="0" presId="urn:microsoft.com/office/officeart/2005/8/layout/hierarchy1"/>
    <dgm:cxn modelId="{069AAB2C-78F1-F344-9B99-FDDFF8DA3567}" type="presParOf" srcId="{1E0ABBA1-B687-994F-B334-50D43C935089}" destId="{0DF4912A-30FA-D94A-830C-10A9BA8A9CD5}" srcOrd="0" destOrd="0" presId="urn:microsoft.com/office/officeart/2005/8/layout/hierarchy1"/>
    <dgm:cxn modelId="{E21A8A89-BA34-7D4E-9033-3E667E614AC3}" type="presParOf" srcId="{0DF4912A-30FA-D94A-830C-10A9BA8A9CD5}" destId="{185A6EC4-D5F5-5040-B3B1-CCEC72B68050}" srcOrd="0" destOrd="0" presId="urn:microsoft.com/office/officeart/2005/8/layout/hierarchy1"/>
    <dgm:cxn modelId="{798D590D-DD94-584A-BC78-7A35340138AE}" type="presParOf" srcId="{0DF4912A-30FA-D94A-830C-10A9BA8A9CD5}" destId="{DB1A740B-0E55-9642-80CA-9B023125B25A}" srcOrd="1" destOrd="0" presId="urn:microsoft.com/office/officeart/2005/8/layout/hierarchy1"/>
    <dgm:cxn modelId="{42FF7B7C-47CC-7C4F-81E0-39297C1BB0F8}" type="presParOf" srcId="{1E0ABBA1-B687-994F-B334-50D43C935089}" destId="{AC4822DB-EA8E-9D49-813D-A2B3817A0C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32A59C-63AF-481E-9014-F25EEBF53BB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DD546B8-A342-41FC-8A55-CBD7CB4F357A}">
      <dgm:prSet/>
      <dgm:spPr/>
      <dgm:t>
        <a:bodyPr/>
        <a:lstStyle/>
        <a:p>
          <a:r>
            <a:rPr lang="hu-HU" b="1" dirty="0"/>
            <a:t>Jogalkotási aktusok: </a:t>
          </a:r>
          <a:r>
            <a:rPr lang="hu-HU" dirty="0"/>
            <a:t>csak az alapító szerződésekben foglalt jogalkotási eljárásban fogadhatók el, ami lehet </a:t>
          </a:r>
          <a:r>
            <a:rPr lang="hu-HU" b="1" dirty="0"/>
            <a:t>rendes jogalkotási eljárás</a:t>
          </a:r>
          <a:r>
            <a:rPr lang="hu-HU" dirty="0"/>
            <a:t> vagy </a:t>
          </a:r>
          <a:r>
            <a:rPr lang="hu-HU" b="1" dirty="0"/>
            <a:t>különleges jogalkotási eljárás</a:t>
          </a:r>
        </a:p>
        <a:p>
          <a:r>
            <a:rPr lang="hu-HU" b="1" dirty="0"/>
            <a:t>(EUMSZ 289. cikk)</a:t>
          </a:r>
          <a:endParaRPr lang="en-US" dirty="0"/>
        </a:p>
      </dgm:t>
    </dgm:pt>
    <dgm:pt modelId="{C303016F-9F68-42A7-A7D9-E1EEC4CB7704}" type="parTrans" cxnId="{2D6A44B9-A95B-4A04-AD92-D89548E45148}">
      <dgm:prSet/>
      <dgm:spPr/>
      <dgm:t>
        <a:bodyPr/>
        <a:lstStyle/>
        <a:p>
          <a:endParaRPr lang="en-US"/>
        </a:p>
      </dgm:t>
    </dgm:pt>
    <dgm:pt modelId="{2A1349B9-8AA4-42E9-AF30-B4AD96F1B9A0}" type="sibTrans" cxnId="{2D6A44B9-A95B-4A04-AD92-D89548E45148}">
      <dgm:prSet/>
      <dgm:spPr/>
      <dgm:t>
        <a:bodyPr/>
        <a:lstStyle/>
        <a:p>
          <a:endParaRPr lang="en-US"/>
        </a:p>
      </dgm:t>
    </dgm:pt>
    <dgm:pt modelId="{82481332-2E4A-4EC3-B797-9C65408830B0}">
      <dgm:prSet custT="1"/>
      <dgm:spPr/>
      <dgm:t>
        <a:bodyPr/>
        <a:lstStyle/>
        <a:p>
          <a:r>
            <a:rPr lang="hu-HU" sz="1600" dirty="0"/>
            <a:t>Formája: </a:t>
          </a:r>
          <a:r>
            <a:rPr lang="hu-HU" sz="1600" b="1" dirty="0"/>
            <a:t>rendelet, irányelv, határozat</a:t>
          </a:r>
          <a:endParaRPr lang="en-US" sz="1600" dirty="0"/>
        </a:p>
      </dgm:t>
    </dgm:pt>
    <dgm:pt modelId="{E38B35F9-874E-4CA8-9664-638BF96424C5}" type="parTrans" cxnId="{30670075-BFE5-42C5-9B9F-397E9699102C}">
      <dgm:prSet/>
      <dgm:spPr/>
      <dgm:t>
        <a:bodyPr/>
        <a:lstStyle/>
        <a:p>
          <a:endParaRPr lang="en-US"/>
        </a:p>
      </dgm:t>
    </dgm:pt>
    <dgm:pt modelId="{393C339B-5C46-4D3C-A5DE-285AFFEB2DAE}" type="sibTrans" cxnId="{30670075-BFE5-42C5-9B9F-397E9699102C}">
      <dgm:prSet/>
      <dgm:spPr/>
      <dgm:t>
        <a:bodyPr/>
        <a:lstStyle/>
        <a:p>
          <a:endParaRPr lang="en-US"/>
        </a:p>
      </dgm:t>
    </dgm:pt>
    <dgm:pt modelId="{720D7F58-55F2-4A63-9AE9-8427C7A03CEF}">
      <dgm:prSet/>
      <dgm:spPr/>
      <dgm:t>
        <a:bodyPr/>
        <a:lstStyle/>
        <a:p>
          <a:r>
            <a:rPr lang="hu-HU" b="1" dirty="0"/>
            <a:t>Nem jogalkotási aktusok: </a:t>
          </a:r>
          <a:r>
            <a:rPr lang="hu-HU" dirty="0"/>
            <a:t>felhatalmazás alapján vagy végrehajtási hatáskörben elfogadott jogi aktusok </a:t>
          </a:r>
        </a:p>
        <a:p>
          <a:r>
            <a:rPr lang="hu-HU" b="1" dirty="0"/>
            <a:t>(EUMSZ 290.-291. cikk)</a:t>
          </a:r>
          <a:endParaRPr lang="en-US" b="1" dirty="0"/>
        </a:p>
      </dgm:t>
    </dgm:pt>
    <dgm:pt modelId="{65462F04-191E-47BE-806F-75AC328F10AE}" type="parTrans" cxnId="{397A1541-C3D8-4B0E-B998-616D0EA6CF08}">
      <dgm:prSet/>
      <dgm:spPr/>
      <dgm:t>
        <a:bodyPr/>
        <a:lstStyle/>
        <a:p>
          <a:endParaRPr lang="en-US"/>
        </a:p>
      </dgm:t>
    </dgm:pt>
    <dgm:pt modelId="{1FB42B61-0715-4BAF-BA8B-5D61F02A768A}" type="sibTrans" cxnId="{397A1541-C3D8-4B0E-B998-616D0EA6CF08}">
      <dgm:prSet/>
      <dgm:spPr/>
      <dgm:t>
        <a:bodyPr/>
        <a:lstStyle/>
        <a:p>
          <a:endParaRPr lang="en-US"/>
        </a:p>
      </dgm:t>
    </dgm:pt>
    <dgm:pt modelId="{1B886C01-84CA-4952-B1C1-AA2548D0A9AB}">
      <dgm:prSet custT="1"/>
      <dgm:spPr/>
      <dgm:t>
        <a:bodyPr/>
        <a:lstStyle/>
        <a:p>
          <a:r>
            <a:rPr lang="hu-HU" sz="1600" dirty="0"/>
            <a:t>Formája: </a:t>
          </a:r>
          <a:r>
            <a:rPr lang="hu-HU" sz="1600" b="1" dirty="0"/>
            <a:t>rendelet, irányelv, határozat</a:t>
          </a:r>
          <a:endParaRPr lang="en-US" sz="1600" dirty="0"/>
        </a:p>
      </dgm:t>
    </dgm:pt>
    <dgm:pt modelId="{EA5DCF4E-13F6-4065-879B-FFF173952CE0}" type="parTrans" cxnId="{52834ADB-C61C-495A-962B-40A6B2BD43E4}">
      <dgm:prSet/>
      <dgm:spPr/>
      <dgm:t>
        <a:bodyPr/>
        <a:lstStyle/>
        <a:p>
          <a:endParaRPr lang="en-US"/>
        </a:p>
      </dgm:t>
    </dgm:pt>
    <dgm:pt modelId="{61308261-4E07-4ABC-AC9A-BFA277FDCA86}" type="sibTrans" cxnId="{52834ADB-C61C-495A-962B-40A6B2BD43E4}">
      <dgm:prSet/>
      <dgm:spPr/>
      <dgm:t>
        <a:bodyPr/>
        <a:lstStyle/>
        <a:p>
          <a:endParaRPr lang="en-US"/>
        </a:p>
      </dgm:t>
    </dgm:pt>
    <dgm:pt modelId="{DE113AAE-1461-417A-B120-8085482EEB5A}">
      <dgm:prSet custT="1"/>
      <dgm:spPr/>
      <dgm:t>
        <a:bodyPr/>
        <a:lstStyle/>
        <a:p>
          <a:r>
            <a:rPr lang="hu-HU" sz="1600" b="1"/>
            <a:t>Jogalkotási aktus felhatalmazása alapján </a:t>
          </a:r>
          <a:r>
            <a:rPr lang="hu-HU" sz="1600"/>
            <a:t>kerül elfogadásra</a:t>
          </a:r>
          <a:endParaRPr lang="en-US" sz="1600"/>
        </a:p>
      </dgm:t>
    </dgm:pt>
    <dgm:pt modelId="{3801993F-615D-4AF7-8E8D-459514C7B161}" type="parTrans" cxnId="{89ACE0F6-A00D-4B79-89A5-F0A482AC273C}">
      <dgm:prSet/>
      <dgm:spPr/>
      <dgm:t>
        <a:bodyPr/>
        <a:lstStyle/>
        <a:p>
          <a:endParaRPr lang="en-US"/>
        </a:p>
      </dgm:t>
    </dgm:pt>
    <dgm:pt modelId="{0BEC289C-7F49-4023-B7CB-D4E0F4A0E1C6}" type="sibTrans" cxnId="{89ACE0F6-A00D-4B79-89A5-F0A482AC273C}">
      <dgm:prSet/>
      <dgm:spPr/>
      <dgm:t>
        <a:bodyPr/>
        <a:lstStyle/>
        <a:p>
          <a:endParaRPr lang="en-US"/>
        </a:p>
      </dgm:t>
    </dgm:pt>
    <dgm:pt modelId="{5A458C59-CCA1-457B-9232-451EB76A2E1A}">
      <dgm:prSet custT="1"/>
      <dgm:spPr/>
      <dgm:t>
        <a:bodyPr/>
        <a:lstStyle/>
        <a:p>
          <a:r>
            <a:rPr lang="hu-HU" sz="1600" dirty="0"/>
            <a:t>Hierarchiában a </a:t>
          </a:r>
          <a:r>
            <a:rPr lang="hu-HU" sz="1600" b="1" dirty="0"/>
            <a:t>jogalkotási aktusok alatt </a:t>
          </a:r>
          <a:r>
            <a:rPr lang="hu-HU" sz="1600" dirty="0"/>
            <a:t>helyezkednek el (290.-291. cikkek alapján)</a:t>
          </a:r>
          <a:endParaRPr lang="en-US" sz="1600" dirty="0"/>
        </a:p>
      </dgm:t>
    </dgm:pt>
    <dgm:pt modelId="{3D69D9C0-211E-4738-B7FF-C874F0F87029}" type="parTrans" cxnId="{2D58B0BE-1FA6-4E64-B1CA-A0F7ABFC2B16}">
      <dgm:prSet/>
      <dgm:spPr/>
      <dgm:t>
        <a:bodyPr/>
        <a:lstStyle/>
        <a:p>
          <a:endParaRPr lang="en-US"/>
        </a:p>
      </dgm:t>
    </dgm:pt>
    <dgm:pt modelId="{223BA3B2-BA11-4857-9C5C-FB90FEC7CC20}" type="sibTrans" cxnId="{2D58B0BE-1FA6-4E64-B1CA-A0F7ABFC2B16}">
      <dgm:prSet/>
      <dgm:spPr/>
      <dgm:t>
        <a:bodyPr/>
        <a:lstStyle/>
        <a:p>
          <a:endParaRPr lang="en-US"/>
        </a:p>
      </dgm:t>
    </dgm:pt>
    <dgm:pt modelId="{4C0C852C-9375-2F4E-A0A7-4747394EB823}">
      <dgm:prSet custT="1"/>
      <dgm:spPr/>
      <dgm:t>
        <a:bodyPr/>
        <a:lstStyle/>
        <a:p>
          <a:r>
            <a:rPr lang="en-US" sz="1600" dirty="0"/>
            <a:t>"</a:t>
          </a:r>
          <a:r>
            <a:rPr lang="en-US" sz="1600" dirty="0" err="1"/>
            <a:t>jogalkotási</a:t>
          </a:r>
          <a:r>
            <a:rPr lang="en-US" sz="1600" dirty="0"/>
            <a:t> </a:t>
          </a:r>
          <a:r>
            <a:rPr lang="en-US" sz="1600" dirty="0" err="1"/>
            <a:t>jelleg</a:t>
          </a:r>
          <a:r>
            <a:rPr lang="en-US" sz="1600" dirty="0"/>
            <a:t>"</a:t>
          </a:r>
        </a:p>
      </dgm:t>
    </dgm:pt>
    <dgm:pt modelId="{320791AB-0F47-0E47-B1E1-8C84084F61AF}" type="parTrans" cxnId="{320A2E4B-8277-8049-8FA1-CAE4239FADFC}">
      <dgm:prSet/>
      <dgm:spPr/>
      <dgm:t>
        <a:bodyPr/>
        <a:lstStyle/>
        <a:p>
          <a:endParaRPr lang="hu-HU"/>
        </a:p>
      </dgm:t>
    </dgm:pt>
    <dgm:pt modelId="{9D2CAAA0-96DD-054B-99BA-D38087480099}" type="sibTrans" cxnId="{320A2E4B-8277-8049-8FA1-CAE4239FADFC}">
      <dgm:prSet/>
      <dgm:spPr/>
      <dgm:t>
        <a:bodyPr/>
        <a:lstStyle/>
        <a:p>
          <a:endParaRPr lang="hu-HU"/>
        </a:p>
      </dgm:t>
    </dgm:pt>
    <dgm:pt modelId="{6459F88E-629D-B54B-B687-7335725EDF4E}">
      <dgm:prSet custT="1"/>
      <dgm:spPr/>
      <dgm:t>
        <a:bodyPr/>
        <a:lstStyle/>
        <a:p>
          <a:r>
            <a:rPr lang="en-US" sz="1600" dirty="0"/>
            <a:t>"</a:t>
          </a:r>
          <a:r>
            <a:rPr lang="en-US" sz="1600" dirty="0" err="1"/>
            <a:t>végrehajtási</a:t>
          </a:r>
          <a:r>
            <a:rPr lang="en-US" sz="1600" dirty="0"/>
            <a:t> </a:t>
          </a:r>
          <a:r>
            <a:rPr lang="en-US" sz="1600" dirty="0" err="1"/>
            <a:t>jelleg</a:t>
          </a:r>
          <a:r>
            <a:rPr lang="en-US" sz="1600" dirty="0"/>
            <a:t>"</a:t>
          </a:r>
        </a:p>
      </dgm:t>
    </dgm:pt>
    <dgm:pt modelId="{2AD832F7-702F-954F-B6E5-8F1B164A59F4}" type="parTrans" cxnId="{D3C67EE3-5FE7-864C-B281-C6DD524B6B80}">
      <dgm:prSet/>
      <dgm:spPr/>
      <dgm:t>
        <a:bodyPr/>
        <a:lstStyle/>
        <a:p>
          <a:endParaRPr lang="hu-HU"/>
        </a:p>
      </dgm:t>
    </dgm:pt>
    <dgm:pt modelId="{C4695511-CA2A-A040-886A-578106394A3F}" type="sibTrans" cxnId="{D3C67EE3-5FE7-864C-B281-C6DD524B6B80}">
      <dgm:prSet/>
      <dgm:spPr/>
      <dgm:t>
        <a:bodyPr/>
        <a:lstStyle/>
        <a:p>
          <a:endParaRPr lang="hu-HU"/>
        </a:p>
      </dgm:t>
    </dgm:pt>
    <dgm:pt modelId="{B7304E72-07F6-8F4A-AC44-A584EA03EBA2}" type="pres">
      <dgm:prSet presAssocID="{E632A59C-63AF-481E-9014-F25EEBF53B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DE3DD64-8C74-A448-BFA9-8A234A9B3EE3}" type="pres">
      <dgm:prSet presAssocID="{5DD546B8-A342-41FC-8A55-CBD7CB4F357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A0D047-079E-4C43-AC2A-DF0576C95653}" type="pres">
      <dgm:prSet presAssocID="{5DD546B8-A342-41FC-8A55-CBD7CB4F357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BDBED0-53C1-BE47-BBC9-E5E36CC932A6}" type="pres">
      <dgm:prSet presAssocID="{720D7F58-55F2-4A63-9AE9-8427C7A03CE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C924E73-7020-5C44-81CF-7B1BA3ADA12C}" type="pres">
      <dgm:prSet presAssocID="{720D7F58-55F2-4A63-9AE9-8427C7A03CE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FFAD55E-8D72-5749-B130-8B49CCF79916}" type="presOf" srcId="{82481332-2E4A-4EC3-B797-9C65408830B0}" destId="{55A0D047-079E-4C43-AC2A-DF0576C95653}" srcOrd="0" destOrd="0" presId="urn:microsoft.com/office/officeart/2005/8/layout/vList2"/>
    <dgm:cxn modelId="{89ACE0F6-A00D-4B79-89A5-F0A482AC273C}" srcId="{720D7F58-55F2-4A63-9AE9-8427C7A03CEF}" destId="{DE113AAE-1461-417A-B120-8085482EEB5A}" srcOrd="1" destOrd="0" parTransId="{3801993F-615D-4AF7-8E8D-459514C7B161}" sibTransId="{0BEC289C-7F49-4023-B7CB-D4E0F4A0E1C6}"/>
    <dgm:cxn modelId="{D6CA5E69-BF37-6C49-88AA-29ECB7BC91B3}" type="presOf" srcId="{1B886C01-84CA-4952-B1C1-AA2548D0A9AB}" destId="{2C924E73-7020-5C44-81CF-7B1BA3ADA12C}" srcOrd="0" destOrd="0" presId="urn:microsoft.com/office/officeart/2005/8/layout/vList2"/>
    <dgm:cxn modelId="{86E0DF19-E897-0140-9170-100C1F2E2EF6}" type="presOf" srcId="{DE113AAE-1461-417A-B120-8085482EEB5A}" destId="{2C924E73-7020-5C44-81CF-7B1BA3ADA12C}" srcOrd="0" destOrd="1" presId="urn:microsoft.com/office/officeart/2005/8/layout/vList2"/>
    <dgm:cxn modelId="{8259B1DF-0384-944A-A150-71D521E38611}" type="presOf" srcId="{720D7F58-55F2-4A63-9AE9-8427C7A03CEF}" destId="{08BDBED0-53C1-BE47-BBC9-E5E36CC932A6}" srcOrd="0" destOrd="0" presId="urn:microsoft.com/office/officeart/2005/8/layout/vList2"/>
    <dgm:cxn modelId="{2D6A44B9-A95B-4A04-AD92-D89548E45148}" srcId="{E632A59C-63AF-481E-9014-F25EEBF53BBF}" destId="{5DD546B8-A342-41FC-8A55-CBD7CB4F357A}" srcOrd="0" destOrd="0" parTransId="{C303016F-9F68-42A7-A7D9-E1EEC4CB7704}" sibTransId="{2A1349B9-8AA4-42E9-AF30-B4AD96F1B9A0}"/>
    <dgm:cxn modelId="{397A1541-C3D8-4B0E-B998-616D0EA6CF08}" srcId="{E632A59C-63AF-481E-9014-F25EEBF53BBF}" destId="{720D7F58-55F2-4A63-9AE9-8427C7A03CEF}" srcOrd="1" destOrd="0" parTransId="{65462F04-191E-47BE-806F-75AC328F10AE}" sibTransId="{1FB42B61-0715-4BAF-BA8B-5D61F02A768A}"/>
    <dgm:cxn modelId="{345B5004-7071-9D4C-801E-7FF88E449EE0}" type="presOf" srcId="{5DD546B8-A342-41FC-8A55-CBD7CB4F357A}" destId="{FDE3DD64-8C74-A448-BFA9-8A234A9B3EE3}" srcOrd="0" destOrd="0" presId="urn:microsoft.com/office/officeart/2005/8/layout/vList2"/>
    <dgm:cxn modelId="{3D7E94BA-339C-254F-9E4D-B13B619B492A}" type="presOf" srcId="{6459F88E-629D-B54B-B687-7335725EDF4E}" destId="{2C924E73-7020-5C44-81CF-7B1BA3ADA12C}" srcOrd="0" destOrd="3" presId="urn:microsoft.com/office/officeart/2005/8/layout/vList2"/>
    <dgm:cxn modelId="{6FFE864A-FBEA-5149-944D-12B053F6C0E6}" type="presOf" srcId="{5A458C59-CCA1-457B-9232-451EB76A2E1A}" destId="{2C924E73-7020-5C44-81CF-7B1BA3ADA12C}" srcOrd="0" destOrd="2" presId="urn:microsoft.com/office/officeart/2005/8/layout/vList2"/>
    <dgm:cxn modelId="{2D58B0BE-1FA6-4E64-B1CA-A0F7ABFC2B16}" srcId="{720D7F58-55F2-4A63-9AE9-8427C7A03CEF}" destId="{5A458C59-CCA1-457B-9232-451EB76A2E1A}" srcOrd="2" destOrd="0" parTransId="{3D69D9C0-211E-4738-B7FF-C874F0F87029}" sibTransId="{223BA3B2-BA11-4857-9C5C-FB90FEC7CC20}"/>
    <dgm:cxn modelId="{2435813D-2CC1-E546-B128-6BC6A806BDB3}" type="presOf" srcId="{4C0C852C-9375-2F4E-A0A7-4747394EB823}" destId="{55A0D047-079E-4C43-AC2A-DF0576C95653}" srcOrd="0" destOrd="1" presId="urn:microsoft.com/office/officeart/2005/8/layout/vList2"/>
    <dgm:cxn modelId="{D3C67EE3-5FE7-864C-B281-C6DD524B6B80}" srcId="{720D7F58-55F2-4A63-9AE9-8427C7A03CEF}" destId="{6459F88E-629D-B54B-B687-7335725EDF4E}" srcOrd="3" destOrd="0" parTransId="{2AD832F7-702F-954F-B6E5-8F1B164A59F4}" sibTransId="{C4695511-CA2A-A040-886A-578106394A3F}"/>
    <dgm:cxn modelId="{52834ADB-C61C-495A-962B-40A6B2BD43E4}" srcId="{720D7F58-55F2-4A63-9AE9-8427C7A03CEF}" destId="{1B886C01-84CA-4952-B1C1-AA2548D0A9AB}" srcOrd="0" destOrd="0" parTransId="{EA5DCF4E-13F6-4065-879B-FFF173952CE0}" sibTransId="{61308261-4E07-4ABC-AC9A-BFA277FDCA86}"/>
    <dgm:cxn modelId="{09951198-1893-EE4F-86A5-BDCDF7BFDD0F}" type="presOf" srcId="{E632A59C-63AF-481E-9014-F25EEBF53BBF}" destId="{B7304E72-07F6-8F4A-AC44-A584EA03EBA2}" srcOrd="0" destOrd="0" presId="urn:microsoft.com/office/officeart/2005/8/layout/vList2"/>
    <dgm:cxn modelId="{30670075-BFE5-42C5-9B9F-397E9699102C}" srcId="{5DD546B8-A342-41FC-8A55-CBD7CB4F357A}" destId="{82481332-2E4A-4EC3-B797-9C65408830B0}" srcOrd="0" destOrd="0" parTransId="{E38B35F9-874E-4CA8-9664-638BF96424C5}" sibTransId="{393C339B-5C46-4D3C-A5DE-285AFFEB2DAE}"/>
    <dgm:cxn modelId="{320A2E4B-8277-8049-8FA1-CAE4239FADFC}" srcId="{5DD546B8-A342-41FC-8A55-CBD7CB4F357A}" destId="{4C0C852C-9375-2F4E-A0A7-4747394EB823}" srcOrd="1" destOrd="0" parTransId="{320791AB-0F47-0E47-B1E1-8C84084F61AF}" sibTransId="{9D2CAAA0-96DD-054B-99BA-D38087480099}"/>
    <dgm:cxn modelId="{F33F3056-D933-A34B-B5BF-6497DFD7A1D4}" type="presParOf" srcId="{B7304E72-07F6-8F4A-AC44-A584EA03EBA2}" destId="{FDE3DD64-8C74-A448-BFA9-8A234A9B3EE3}" srcOrd="0" destOrd="0" presId="urn:microsoft.com/office/officeart/2005/8/layout/vList2"/>
    <dgm:cxn modelId="{F13E3DBC-0244-7049-A3A8-DF7EAF291E5B}" type="presParOf" srcId="{B7304E72-07F6-8F4A-AC44-A584EA03EBA2}" destId="{55A0D047-079E-4C43-AC2A-DF0576C95653}" srcOrd="1" destOrd="0" presId="urn:microsoft.com/office/officeart/2005/8/layout/vList2"/>
    <dgm:cxn modelId="{1BD5E58C-0EE0-8C41-8C4B-6BBB7C55503C}" type="presParOf" srcId="{B7304E72-07F6-8F4A-AC44-A584EA03EBA2}" destId="{08BDBED0-53C1-BE47-BBC9-E5E36CC932A6}" srcOrd="2" destOrd="0" presId="urn:microsoft.com/office/officeart/2005/8/layout/vList2"/>
    <dgm:cxn modelId="{FF227200-55FB-1949-BF29-096B110C0D34}" type="presParOf" srcId="{B7304E72-07F6-8F4A-AC44-A584EA03EBA2}" destId="{2C924E73-7020-5C44-81CF-7B1BA3ADA12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A0F840-5E7D-4231-BFF2-C650821BF57E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90040C2-731D-43C4-AE86-CEF551360D16}">
      <dgm:prSet/>
      <dgm:spPr/>
      <dgm:t>
        <a:bodyPr/>
        <a:lstStyle/>
        <a:p>
          <a:r>
            <a:rPr lang="hu-HU"/>
            <a:t>A fogyasztók jogairól szóló irányelv:</a:t>
          </a:r>
          <a:endParaRPr lang="en-US"/>
        </a:p>
      </dgm:t>
    </dgm:pt>
    <dgm:pt modelId="{9F059045-394A-48E0-9193-DF52B9F10AD3}" type="parTrans" cxnId="{CF644C1D-8595-4054-A66F-2997FBB1E143}">
      <dgm:prSet/>
      <dgm:spPr/>
      <dgm:t>
        <a:bodyPr/>
        <a:lstStyle/>
        <a:p>
          <a:endParaRPr lang="en-US"/>
        </a:p>
      </dgm:t>
    </dgm:pt>
    <dgm:pt modelId="{C72361F1-3F43-46F2-AFC5-E1AF64D47893}" type="sibTrans" cxnId="{CF644C1D-8595-4054-A66F-2997FBB1E143}">
      <dgm:prSet/>
      <dgm:spPr/>
      <dgm:t>
        <a:bodyPr/>
        <a:lstStyle/>
        <a:p>
          <a:endParaRPr lang="en-US"/>
        </a:p>
      </dgm:t>
    </dgm:pt>
    <dgm:pt modelId="{141B8BCB-3D62-4688-92F8-060EA7AA269A}">
      <dgm:prSet/>
      <dgm:spPr/>
      <dgm:t>
        <a:bodyPr/>
        <a:lstStyle/>
        <a:p>
          <a:r>
            <a:rPr lang="hu-HU" i="1"/>
            <a:t>„Ennek az irányelvnek az a célja, hogy a fogyasztóvédelem magas szintjének elérése révén hozzájáruljon a belső piac megfelelő működéséhez azáltal, hogy </a:t>
          </a:r>
          <a:r>
            <a:rPr lang="hu-HU" b="1" i="1"/>
            <a:t>közelíti</a:t>
          </a:r>
          <a:r>
            <a:rPr lang="hu-HU" i="1"/>
            <a:t> a fogyasztók és kereskedők között kötött szerződésekre vonatkozó </a:t>
          </a:r>
          <a:r>
            <a:rPr lang="hu-HU" b="1" i="1"/>
            <a:t>tagállami törvényi, rendeleti és közigazgatási rendelkezések bizonyos vonatkozásait</a:t>
          </a:r>
          <a:r>
            <a:rPr lang="hu-HU" i="1"/>
            <a:t>.”</a:t>
          </a:r>
          <a:r>
            <a:rPr lang="hu-HU">
              <a:hlinkClick xmlns:r="http://schemas.openxmlformats.org/officeDocument/2006/relationships" r:id="rId1"/>
            </a:rPr>
            <a:t> </a:t>
          </a:r>
          <a:endParaRPr lang="en-US"/>
        </a:p>
      </dgm:t>
    </dgm:pt>
    <dgm:pt modelId="{2845A521-BA43-4188-B39B-13F4EAA0CE13}" type="parTrans" cxnId="{FE05178E-AC05-44C4-9C9E-F8D5E2FB8D45}">
      <dgm:prSet/>
      <dgm:spPr/>
      <dgm:t>
        <a:bodyPr/>
        <a:lstStyle/>
        <a:p>
          <a:endParaRPr lang="en-US"/>
        </a:p>
      </dgm:t>
    </dgm:pt>
    <dgm:pt modelId="{F492B257-A8A1-4EC7-A002-599296A82D9B}" type="sibTrans" cxnId="{FE05178E-AC05-44C4-9C9E-F8D5E2FB8D45}">
      <dgm:prSet/>
      <dgm:spPr/>
      <dgm:t>
        <a:bodyPr/>
        <a:lstStyle/>
        <a:p>
          <a:endParaRPr lang="en-US"/>
        </a:p>
      </dgm:t>
    </dgm:pt>
    <dgm:pt modelId="{300A1AB0-37A4-481B-887B-64841E027ECB}">
      <dgm:prSet/>
      <dgm:spPr/>
      <dgm:t>
        <a:bodyPr/>
        <a:lstStyle/>
        <a:p>
          <a:r>
            <a:rPr lang="hu-HU">
              <a:hlinkClick xmlns:r="http://schemas.openxmlformats.org/officeDocument/2006/relationships" r:id="rId1"/>
            </a:rPr>
            <a:t>https://eur-lex.europa.eu/legal-content/HU/TXT/PDF/?uri=CELEX:32011L0083&amp;from=HU</a:t>
          </a:r>
          <a:endParaRPr lang="en-US"/>
        </a:p>
      </dgm:t>
    </dgm:pt>
    <dgm:pt modelId="{9610D873-7025-4F53-B9F1-31E3971ADF0D}" type="parTrans" cxnId="{7EE9B808-59BD-449A-8178-8D93B4F25403}">
      <dgm:prSet/>
      <dgm:spPr/>
      <dgm:t>
        <a:bodyPr/>
        <a:lstStyle/>
        <a:p>
          <a:endParaRPr lang="en-US"/>
        </a:p>
      </dgm:t>
    </dgm:pt>
    <dgm:pt modelId="{0793BA1F-B4C3-4030-ACF9-21893E59E913}" type="sibTrans" cxnId="{7EE9B808-59BD-449A-8178-8D93B4F25403}">
      <dgm:prSet/>
      <dgm:spPr/>
      <dgm:t>
        <a:bodyPr/>
        <a:lstStyle/>
        <a:p>
          <a:endParaRPr lang="en-US"/>
        </a:p>
      </dgm:t>
    </dgm:pt>
    <dgm:pt modelId="{EEDA6CFA-FBD4-417A-92DE-5677E65149AA}">
      <dgm:prSet/>
      <dgm:spPr/>
      <dgm:t>
        <a:bodyPr/>
        <a:lstStyle/>
        <a:p>
          <a:r>
            <a:rPr lang="hu-HU"/>
            <a:t>Az ökológiai termelésről és az ökológiai termékek jelöléséről szóló rendelet:</a:t>
          </a:r>
          <a:endParaRPr lang="en-US"/>
        </a:p>
      </dgm:t>
    </dgm:pt>
    <dgm:pt modelId="{F1158900-FAA5-4443-AE1A-BCA766455270}" type="parTrans" cxnId="{D73B7230-4C04-4D68-89AF-D4F53330D3A3}">
      <dgm:prSet/>
      <dgm:spPr/>
      <dgm:t>
        <a:bodyPr/>
        <a:lstStyle/>
        <a:p>
          <a:endParaRPr lang="en-US"/>
        </a:p>
      </dgm:t>
    </dgm:pt>
    <dgm:pt modelId="{90808027-6764-4E9A-A1CC-41B91BF69349}" type="sibTrans" cxnId="{D73B7230-4C04-4D68-89AF-D4F53330D3A3}">
      <dgm:prSet/>
      <dgm:spPr/>
      <dgm:t>
        <a:bodyPr/>
        <a:lstStyle/>
        <a:p>
          <a:endParaRPr lang="en-US"/>
        </a:p>
      </dgm:t>
    </dgm:pt>
    <dgm:pt modelId="{38843C8A-7D24-4036-ACB5-B5A43B5535F6}">
      <dgm:prSet/>
      <dgm:spPr/>
      <dgm:t>
        <a:bodyPr/>
        <a:lstStyle/>
        <a:p>
          <a:r>
            <a:rPr lang="hu-HU" i="1"/>
            <a:t>„</a:t>
          </a:r>
          <a:r>
            <a:rPr lang="hu-HU" b="1" i="1"/>
            <a:t>Ez a rendelet meghatározza az ökológiai termelés elveit és megállapítja az ökológiai termelésre</a:t>
          </a:r>
          <a:r>
            <a:rPr lang="hu-HU" i="1"/>
            <a:t>, a kapcsolódó tanúsításra és az ökológiai termelésre utaló jelzések jelöléseken és a reklámozásban való használatára, valamint az (EU) 2017/625 rendeletben megállapított ellenőrzéseket kiegészítő további ellenőrzésekre </a:t>
          </a:r>
          <a:r>
            <a:rPr lang="hu-HU" b="1" i="1"/>
            <a:t>vonatkozó szabályokat</a:t>
          </a:r>
          <a:r>
            <a:rPr lang="hu-HU" i="1"/>
            <a:t>.”</a:t>
          </a:r>
          <a:endParaRPr lang="en-US"/>
        </a:p>
      </dgm:t>
    </dgm:pt>
    <dgm:pt modelId="{A34B2F1D-6DB8-4654-B349-3F7318C66DDE}" type="parTrans" cxnId="{3A87D95B-38F7-46CE-8E1A-2DC1D04B4B77}">
      <dgm:prSet/>
      <dgm:spPr/>
      <dgm:t>
        <a:bodyPr/>
        <a:lstStyle/>
        <a:p>
          <a:endParaRPr lang="en-US"/>
        </a:p>
      </dgm:t>
    </dgm:pt>
    <dgm:pt modelId="{4F0E09E9-F1D5-42CC-AE3A-591067C13DC9}" type="sibTrans" cxnId="{3A87D95B-38F7-46CE-8E1A-2DC1D04B4B77}">
      <dgm:prSet/>
      <dgm:spPr/>
      <dgm:t>
        <a:bodyPr/>
        <a:lstStyle/>
        <a:p>
          <a:endParaRPr lang="en-US"/>
        </a:p>
      </dgm:t>
    </dgm:pt>
    <dgm:pt modelId="{3CEB1E5C-0825-4DD2-B94F-C1A6E2DAC788}">
      <dgm:prSet/>
      <dgm:spPr/>
      <dgm:t>
        <a:bodyPr/>
        <a:lstStyle/>
        <a:p>
          <a:r>
            <a:rPr lang="hu-HU">
              <a:hlinkClick xmlns:r="http://schemas.openxmlformats.org/officeDocument/2006/relationships" r:id="rId2"/>
            </a:rPr>
            <a:t>https://eur-lex.europa.eu/legal-content/HU/TXT/PDF/?uri=CELEX:32018R0848&amp;from=DE</a:t>
          </a:r>
          <a:endParaRPr lang="en-US"/>
        </a:p>
      </dgm:t>
    </dgm:pt>
    <dgm:pt modelId="{ABB542A8-0E8C-45FC-A531-CB4B0EA0FC62}" type="parTrans" cxnId="{4D7EA30A-E402-4E33-AC37-6F00225C6916}">
      <dgm:prSet/>
      <dgm:spPr/>
      <dgm:t>
        <a:bodyPr/>
        <a:lstStyle/>
        <a:p>
          <a:endParaRPr lang="en-US"/>
        </a:p>
      </dgm:t>
    </dgm:pt>
    <dgm:pt modelId="{57719F4C-95E8-4527-951C-FBADE1DF0BB9}" type="sibTrans" cxnId="{4D7EA30A-E402-4E33-AC37-6F00225C6916}">
      <dgm:prSet/>
      <dgm:spPr/>
      <dgm:t>
        <a:bodyPr/>
        <a:lstStyle/>
        <a:p>
          <a:endParaRPr lang="en-US"/>
        </a:p>
      </dgm:t>
    </dgm:pt>
    <dgm:pt modelId="{44093BC0-678E-5B41-9C2F-922F5C58A0B5}" type="pres">
      <dgm:prSet presAssocID="{AFA0F840-5E7D-4231-BFF2-C650821BF5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F10AC03-03EE-F944-9393-3266396491F9}" type="pres">
      <dgm:prSet presAssocID="{D90040C2-731D-43C4-AE86-CEF551360D16}" presName="parentLin" presStyleCnt="0"/>
      <dgm:spPr/>
    </dgm:pt>
    <dgm:pt modelId="{5578C027-F253-F943-81F7-B1B49418770B}" type="pres">
      <dgm:prSet presAssocID="{D90040C2-731D-43C4-AE86-CEF551360D16}" presName="parentLeftMargin" presStyleLbl="node1" presStyleIdx="0" presStyleCnt="2"/>
      <dgm:spPr/>
      <dgm:t>
        <a:bodyPr/>
        <a:lstStyle/>
        <a:p>
          <a:endParaRPr lang="hu-HU"/>
        </a:p>
      </dgm:t>
    </dgm:pt>
    <dgm:pt modelId="{AE97930A-148B-C749-80F2-A03F2146C2C9}" type="pres">
      <dgm:prSet presAssocID="{D90040C2-731D-43C4-AE86-CEF551360D1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06E2E59-4680-E74C-AC4C-31AE4E619490}" type="pres">
      <dgm:prSet presAssocID="{D90040C2-731D-43C4-AE86-CEF551360D16}" presName="negativeSpace" presStyleCnt="0"/>
      <dgm:spPr/>
    </dgm:pt>
    <dgm:pt modelId="{033BEDF2-401E-4743-A70B-0B8C6126433A}" type="pres">
      <dgm:prSet presAssocID="{D90040C2-731D-43C4-AE86-CEF551360D1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14F6AA6-E129-C442-8CC4-AAAA148AE40F}" type="pres">
      <dgm:prSet presAssocID="{C72361F1-3F43-46F2-AFC5-E1AF64D47893}" presName="spaceBetweenRectangles" presStyleCnt="0"/>
      <dgm:spPr/>
    </dgm:pt>
    <dgm:pt modelId="{2CCB8E14-C4FA-3645-96FB-7ADE82A27893}" type="pres">
      <dgm:prSet presAssocID="{EEDA6CFA-FBD4-417A-92DE-5677E65149AA}" presName="parentLin" presStyleCnt="0"/>
      <dgm:spPr/>
    </dgm:pt>
    <dgm:pt modelId="{CF45EF76-31FA-0F4D-A5FB-F2F5E6456F5B}" type="pres">
      <dgm:prSet presAssocID="{EEDA6CFA-FBD4-417A-92DE-5677E65149AA}" presName="parentLeftMargin" presStyleLbl="node1" presStyleIdx="0" presStyleCnt="2"/>
      <dgm:spPr/>
      <dgm:t>
        <a:bodyPr/>
        <a:lstStyle/>
        <a:p>
          <a:endParaRPr lang="hu-HU"/>
        </a:p>
      </dgm:t>
    </dgm:pt>
    <dgm:pt modelId="{DD7B7AD3-9D7A-654F-8819-A47F261A58E1}" type="pres">
      <dgm:prSet presAssocID="{EEDA6CFA-FBD4-417A-92DE-5677E65149A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2E05807-822D-D745-84F2-F5B7408EDE1F}" type="pres">
      <dgm:prSet presAssocID="{EEDA6CFA-FBD4-417A-92DE-5677E65149AA}" presName="negativeSpace" presStyleCnt="0"/>
      <dgm:spPr/>
    </dgm:pt>
    <dgm:pt modelId="{DDA8B515-0FFB-1C44-91EC-24A55EC302ED}" type="pres">
      <dgm:prSet presAssocID="{EEDA6CFA-FBD4-417A-92DE-5677E65149AA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48D6670-E0FD-E74D-B06E-9FBB54CF464A}" type="presOf" srcId="{141B8BCB-3D62-4688-92F8-060EA7AA269A}" destId="{033BEDF2-401E-4743-A70B-0B8C6126433A}" srcOrd="0" destOrd="0" presId="urn:microsoft.com/office/officeart/2005/8/layout/list1"/>
    <dgm:cxn modelId="{3A87D95B-38F7-46CE-8E1A-2DC1D04B4B77}" srcId="{EEDA6CFA-FBD4-417A-92DE-5677E65149AA}" destId="{38843C8A-7D24-4036-ACB5-B5A43B5535F6}" srcOrd="0" destOrd="0" parTransId="{A34B2F1D-6DB8-4654-B349-3F7318C66DDE}" sibTransId="{4F0E09E9-F1D5-42CC-AE3A-591067C13DC9}"/>
    <dgm:cxn modelId="{FE099B35-4AF9-9249-BCE2-BA109CAB49BB}" type="presOf" srcId="{EEDA6CFA-FBD4-417A-92DE-5677E65149AA}" destId="{DD7B7AD3-9D7A-654F-8819-A47F261A58E1}" srcOrd="1" destOrd="0" presId="urn:microsoft.com/office/officeart/2005/8/layout/list1"/>
    <dgm:cxn modelId="{01E9D0A1-8A69-E848-B247-28E58DDA0A53}" type="presOf" srcId="{3CEB1E5C-0825-4DD2-B94F-C1A6E2DAC788}" destId="{DDA8B515-0FFB-1C44-91EC-24A55EC302ED}" srcOrd="0" destOrd="1" presId="urn:microsoft.com/office/officeart/2005/8/layout/list1"/>
    <dgm:cxn modelId="{4D7EA30A-E402-4E33-AC37-6F00225C6916}" srcId="{EEDA6CFA-FBD4-417A-92DE-5677E65149AA}" destId="{3CEB1E5C-0825-4DD2-B94F-C1A6E2DAC788}" srcOrd="1" destOrd="0" parTransId="{ABB542A8-0E8C-45FC-A531-CB4B0EA0FC62}" sibTransId="{57719F4C-95E8-4527-951C-FBADE1DF0BB9}"/>
    <dgm:cxn modelId="{FE05178E-AC05-44C4-9C9E-F8D5E2FB8D45}" srcId="{D90040C2-731D-43C4-AE86-CEF551360D16}" destId="{141B8BCB-3D62-4688-92F8-060EA7AA269A}" srcOrd="0" destOrd="0" parTransId="{2845A521-BA43-4188-B39B-13F4EAA0CE13}" sibTransId="{F492B257-A8A1-4EC7-A002-599296A82D9B}"/>
    <dgm:cxn modelId="{2495A050-AB3C-1940-816A-2DF40E05C390}" type="presOf" srcId="{38843C8A-7D24-4036-ACB5-B5A43B5535F6}" destId="{DDA8B515-0FFB-1C44-91EC-24A55EC302ED}" srcOrd="0" destOrd="0" presId="urn:microsoft.com/office/officeart/2005/8/layout/list1"/>
    <dgm:cxn modelId="{01F3EC77-35B7-C340-A96F-48BBEF06D70F}" type="presOf" srcId="{AFA0F840-5E7D-4231-BFF2-C650821BF57E}" destId="{44093BC0-678E-5B41-9C2F-922F5C58A0B5}" srcOrd="0" destOrd="0" presId="urn:microsoft.com/office/officeart/2005/8/layout/list1"/>
    <dgm:cxn modelId="{9EA75C2E-722D-8B4D-8599-43858D6BB6D2}" type="presOf" srcId="{EEDA6CFA-FBD4-417A-92DE-5677E65149AA}" destId="{CF45EF76-31FA-0F4D-A5FB-F2F5E6456F5B}" srcOrd="0" destOrd="0" presId="urn:microsoft.com/office/officeart/2005/8/layout/list1"/>
    <dgm:cxn modelId="{7EE9B808-59BD-449A-8178-8D93B4F25403}" srcId="{D90040C2-731D-43C4-AE86-CEF551360D16}" destId="{300A1AB0-37A4-481B-887B-64841E027ECB}" srcOrd="1" destOrd="0" parTransId="{9610D873-7025-4F53-B9F1-31E3971ADF0D}" sibTransId="{0793BA1F-B4C3-4030-ACF9-21893E59E913}"/>
    <dgm:cxn modelId="{0242CFB9-DF4C-1D46-991F-29BB5DF23E11}" type="presOf" srcId="{D90040C2-731D-43C4-AE86-CEF551360D16}" destId="{5578C027-F253-F943-81F7-B1B49418770B}" srcOrd="0" destOrd="0" presId="urn:microsoft.com/office/officeart/2005/8/layout/list1"/>
    <dgm:cxn modelId="{D73B7230-4C04-4D68-89AF-D4F53330D3A3}" srcId="{AFA0F840-5E7D-4231-BFF2-C650821BF57E}" destId="{EEDA6CFA-FBD4-417A-92DE-5677E65149AA}" srcOrd="1" destOrd="0" parTransId="{F1158900-FAA5-4443-AE1A-BCA766455270}" sibTransId="{90808027-6764-4E9A-A1CC-41B91BF69349}"/>
    <dgm:cxn modelId="{9CFE821C-6BDE-C240-AC93-7D4343BB4F8F}" type="presOf" srcId="{D90040C2-731D-43C4-AE86-CEF551360D16}" destId="{AE97930A-148B-C749-80F2-A03F2146C2C9}" srcOrd="1" destOrd="0" presId="urn:microsoft.com/office/officeart/2005/8/layout/list1"/>
    <dgm:cxn modelId="{3C1938C4-2305-7645-8CD0-83C69DA59714}" type="presOf" srcId="{300A1AB0-37A4-481B-887B-64841E027ECB}" destId="{033BEDF2-401E-4743-A70B-0B8C6126433A}" srcOrd="0" destOrd="1" presId="urn:microsoft.com/office/officeart/2005/8/layout/list1"/>
    <dgm:cxn modelId="{CF644C1D-8595-4054-A66F-2997FBB1E143}" srcId="{AFA0F840-5E7D-4231-BFF2-C650821BF57E}" destId="{D90040C2-731D-43C4-AE86-CEF551360D16}" srcOrd="0" destOrd="0" parTransId="{9F059045-394A-48E0-9193-DF52B9F10AD3}" sibTransId="{C72361F1-3F43-46F2-AFC5-E1AF64D47893}"/>
    <dgm:cxn modelId="{EDF1A7A4-6C5C-BF43-8B84-0D20AE164F0E}" type="presParOf" srcId="{44093BC0-678E-5B41-9C2F-922F5C58A0B5}" destId="{0F10AC03-03EE-F944-9393-3266396491F9}" srcOrd="0" destOrd="0" presId="urn:microsoft.com/office/officeart/2005/8/layout/list1"/>
    <dgm:cxn modelId="{57B793AF-A948-DA48-B581-C89E4899BFBE}" type="presParOf" srcId="{0F10AC03-03EE-F944-9393-3266396491F9}" destId="{5578C027-F253-F943-81F7-B1B49418770B}" srcOrd="0" destOrd="0" presId="urn:microsoft.com/office/officeart/2005/8/layout/list1"/>
    <dgm:cxn modelId="{146ED99C-8C59-B748-A77D-499966E33434}" type="presParOf" srcId="{0F10AC03-03EE-F944-9393-3266396491F9}" destId="{AE97930A-148B-C749-80F2-A03F2146C2C9}" srcOrd="1" destOrd="0" presId="urn:microsoft.com/office/officeart/2005/8/layout/list1"/>
    <dgm:cxn modelId="{51B39263-8C3A-F444-A241-96F7987A2AA9}" type="presParOf" srcId="{44093BC0-678E-5B41-9C2F-922F5C58A0B5}" destId="{F06E2E59-4680-E74C-AC4C-31AE4E619490}" srcOrd="1" destOrd="0" presId="urn:microsoft.com/office/officeart/2005/8/layout/list1"/>
    <dgm:cxn modelId="{F997E1AB-71BD-744D-9DE2-8020852AAB17}" type="presParOf" srcId="{44093BC0-678E-5B41-9C2F-922F5C58A0B5}" destId="{033BEDF2-401E-4743-A70B-0B8C6126433A}" srcOrd="2" destOrd="0" presId="urn:microsoft.com/office/officeart/2005/8/layout/list1"/>
    <dgm:cxn modelId="{CBA9CCBE-70B2-1C48-9DB6-E22F5EFC2C1E}" type="presParOf" srcId="{44093BC0-678E-5B41-9C2F-922F5C58A0B5}" destId="{814F6AA6-E129-C442-8CC4-AAAA148AE40F}" srcOrd="3" destOrd="0" presId="urn:microsoft.com/office/officeart/2005/8/layout/list1"/>
    <dgm:cxn modelId="{FDF4E6FA-5FC9-474D-ABEF-2CE8B34ABDEC}" type="presParOf" srcId="{44093BC0-678E-5B41-9C2F-922F5C58A0B5}" destId="{2CCB8E14-C4FA-3645-96FB-7ADE82A27893}" srcOrd="4" destOrd="0" presId="urn:microsoft.com/office/officeart/2005/8/layout/list1"/>
    <dgm:cxn modelId="{DB117D32-2B3E-1342-A013-700087F42BF0}" type="presParOf" srcId="{2CCB8E14-C4FA-3645-96FB-7ADE82A27893}" destId="{CF45EF76-31FA-0F4D-A5FB-F2F5E6456F5B}" srcOrd="0" destOrd="0" presId="urn:microsoft.com/office/officeart/2005/8/layout/list1"/>
    <dgm:cxn modelId="{8F1255E5-4ED6-A24C-9D56-3CB64FF4647B}" type="presParOf" srcId="{2CCB8E14-C4FA-3645-96FB-7ADE82A27893}" destId="{DD7B7AD3-9D7A-654F-8819-A47F261A58E1}" srcOrd="1" destOrd="0" presId="urn:microsoft.com/office/officeart/2005/8/layout/list1"/>
    <dgm:cxn modelId="{895D5701-A0D3-B64A-B4F2-3AA1CC0DD8E2}" type="presParOf" srcId="{44093BC0-678E-5B41-9C2F-922F5C58A0B5}" destId="{42E05807-822D-D745-84F2-F5B7408EDE1F}" srcOrd="5" destOrd="0" presId="urn:microsoft.com/office/officeart/2005/8/layout/list1"/>
    <dgm:cxn modelId="{EF6518B3-A7E6-8246-ADC8-25587AD7EEC3}" type="presParOf" srcId="{44093BC0-678E-5B41-9C2F-922F5C58A0B5}" destId="{DDA8B515-0FFB-1C44-91EC-24A55EC302E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6492DB-BB50-42AD-87F3-697F1BC4A92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F1A9DD2-0E4D-4855-8998-DEED11D2420B}">
      <dgm:prSet/>
      <dgm:spPr/>
      <dgm:t>
        <a:bodyPr/>
        <a:lstStyle/>
        <a:p>
          <a:r>
            <a:rPr lang="hu-HU" dirty="0"/>
            <a:t>Elsődleges és másodlagos jogforrások között VAN, elsődlegesnek való megfelelés érvényességi kellék</a:t>
          </a:r>
          <a:endParaRPr lang="en-US" dirty="0"/>
        </a:p>
      </dgm:t>
    </dgm:pt>
    <dgm:pt modelId="{C914CC9B-EA08-48AF-8302-ADE1CF6650C5}" type="parTrans" cxnId="{58C1F2BC-97AD-435C-9C63-45091B178378}">
      <dgm:prSet/>
      <dgm:spPr/>
      <dgm:t>
        <a:bodyPr/>
        <a:lstStyle/>
        <a:p>
          <a:endParaRPr lang="en-US"/>
        </a:p>
      </dgm:t>
    </dgm:pt>
    <dgm:pt modelId="{9839ECF1-B0F5-45DB-89A2-EF17B4298CE8}" type="sibTrans" cxnId="{58C1F2BC-97AD-435C-9C63-45091B178378}">
      <dgm:prSet/>
      <dgm:spPr/>
      <dgm:t>
        <a:bodyPr/>
        <a:lstStyle/>
        <a:p>
          <a:endParaRPr lang="en-US"/>
        </a:p>
      </dgm:t>
    </dgm:pt>
    <dgm:pt modelId="{FD14A22B-FD04-4FE2-BA86-A59E13AA7483}">
      <dgm:prSet/>
      <dgm:spPr/>
      <dgm:t>
        <a:bodyPr/>
        <a:lstStyle/>
        <a:p>
          <a:r>
            <a:rPr lang="hu-HU"/>
            <a:t>Másodlagos jogforrások között NINCS egyértelmű hierarchia, DE:</a:t>
          </a:r>
          <a:endParaRPr lang="en-US"/>
        </a:p>
      </dgm:t>
    </dgm:pt>
    <dgm:pt modelId="{EB3EDE02-ADFA-49B9-91DB-4F0F74F1039B}" type="parTrans" cxnId="{F0905A29-EB59-475E-AFC6-1A4701505E73}">
      <dgm:prSet/>
      <dgm:spPr/>
      <dgm:t>
        <a:bodyPr/>
        <a:lstStyle/>
        <a:p>
          <a:endParaRPr lang="en-US"/>
        </a:p>
      </dgm:t>
    </dgm:pt>
    <dgm:pt modelId="{C64B7E7D-A8D2-4614-969F-A158A46AAD35}" type="sibTrans" cxnId="{F0905A29-EB59-475E-AFC6-1A4701505E73}">
      <dgm:prSet/>
      <dgm:spPr/>
      <dgm:t>
        <a:bodyPr/>
        <a:lstStyle/>
        <a:p>
          <a:endParaRPr lang="en-US"/>
        </a:p>
      </dgm:t>
    </dgm:pt>
    <dgm:pt modelId="{52794086-4C53-4A16-975C-6D726637639F}">
      <dgm:prSet/>
      <dgm:spPr/>
      <dgm:t>
        <a:bodyPr/>
        <a:lstStyle/>
        <a:p>
          <a:r>
            <a:rPr lang="hu-HU" dirty="0"/>
            <a:t>Jogalkotási és nem jogalkotási aktusok között van (felhatalmazásnak meg kell felelni)</a:t>
          </a:r>
          <a:endParaRPr lang="en-US" dirty="0"/>
        </a:p>
      </dgm:t>
    </dgm:pt>
    <dgm:pt modelId="{BDA22048-4138-4344-BA3E-B53CA4740263}" type="parTrans" cxnId="{8BA8CC67-462B-4CC1-8C6C-3462FDDADEB7}">
      <dgm:prSet/>
      <dgm:spPr/>
      <dgm:t>
        <a:bodyPr/>
        <a:lstStyle/>
        <a:p>
          <a:endParaRPr lang="en-US"/>
        </a:p>
      </dgm:t>
    </dgm:pt>
    <dgm:pt modelId="{CE96125B-224C-4BDA-A99C-D9B55138B553}" type="sibTrans" cxnId="{8BA8CC67-462B-4CC1-8C6C-3462FDDADEB7}">
      <dgm:prSet/>
      <dgm:spPr/>
      <dgm:t>
        <a:bodyPr/>
        <a:lstStyle/>
        <a:p>
          <a:endParaRPr lang="en-US"/>
        </a:p>
      </dgm:t>
    </dgm:pt>
    <dgm:pt modelId="{755C128C-C91A-4E6B-A4F6-3ED3E4B9A89B}">
      <dgm:prSet/>
      <dgm:spPr/>
      <dgm:t>
        <a:bodyPr/>
        <a:lstStyle/>
        <a:p>
          <a:r>
            <a:rPr lang="hu-HU" dirty="0"/>
            <a:t>Általános jogértelmezési szabályok </a:t>
          </a:r>
          <a:endParaRPr lang="en-US" dirty="0"/>
        </a:p>
      </dgm:t>
    </dgm:pt>
    <dgm:pt modelId="{15F0B705-E390-4B7D-A7D7-D19A383FDB6A}" type="parTrans" cxnId="{A35FF55B-546C-44D0-8CEC-A0CB6360B715}">
      <dgm:prSet/>
      <dgm:spPr/>
      <dgm:t>
        <a:bodyPr/>
        <a:lstStyle/>
        <a:p>
          <a:endParaRPr lang="en-US"/>
        </a:p>
      </dgm:t>
    </dgm:pt>
    <dgm:pt modelId="{1FC2B282-80B4-49C4-A5E4-05115033E61E}" type="sibTrans" cxnId="{A35FF55B-546C-44D0-8CEC-A0CB6360B715}">
      <dgm:prSet/>
      <dgm:spPr/>
      <dgm:t>
        <a:bodyPr/>
        <a:lstStyle/>
        <a:p>
          <a:endParaRPr lang="en-US"/>
        </a:p>
      </dgm:t>
    </dgm:pt>
    <dgm:pt modelId="{326B484F-DD73-4A43-AAD8-4942F3163680}">
      <dgm:prSet/>
      <dgm:spPr/>
      <dgm:t>
        <a:bodyPr/>
        <a:lstStyle/>
        <a:p>
          <a:r>
            <a:rPr lang="hu-HU" i="1" dirty="0" err="1"/>
            <a:t>lex</a:t>
          </a:r>
          <a:r>
            <a:rPr lang="hu-HU" i="1" dirty="0"/>
            <a:t> </a:t>
          </a:r>
          <a:r>
            <a:rPr lang="hu-HU" i="1" dirty="0" err="1"/>
            <a:t>posterior</a:t>
          </a:r>
          <a:endParaRPr lang="en-US" dirty="0"/>
        </a:p>
      </dgm:t>
    </dgm:pt>
    <dgm:pt modelId="{5B66FDDC-D9A3-4EFF-9A66-020725557E9E}" type="parTrans" cxnId="{12F7508F-CDE0-4158-9960-3F58389847C2}">
      <dgm:prSet/>
      <dgm:spPr/>
      <dgm:t>
        <a:bodyPr/>
        <a:lstStyle/>
        <a:p>
          <a:endParaRPr lang="hu-HU"/>
        </a:p>
      </dgm:t>
    </dgm:pt>
    <dgm:pt modelId="{560710DC-E012-4F34-8C5A-81D1ED81B3A5}" type="sibTrans" cxnId="{12F7508F-CDE0-4158-9960-3F58389847C2}">
      <dgm:prSet/>
      <dgm:spPr/>
      <dgm:t>
        <a:bodyPr/>
        <a:lstStyle/>
        <a:p>
          <a:endParaRPr lang="hu-HU"/>
        </a:p>
      </dgm:t>
    </dgm:pt>
    <dgm:pt modelId="{59C185E1-E74B-479D-9662-0D26BB78331E}">
      <dgm:prSet/>
      <dgm:spPr/>
      <dgm:t>
        <a:bodyPr/>
        <a:lstStyle/>
        <a:p>
          <a:endParaRPr lang="en-US" dirty="0"/>
        </a:p>
      </dgm:t>
    </dgm:pt>
    <dgm:pt modelId="{EA609A31-1FD8-458B-9316-CA441E8421F2}" type="parTrans" cxnId="{9E592151-7923-40F1-B3F6-C8DEF40DAC19}">
      <dgm:prSet/>
      <dgm:spPr/>
      <dgm:t>
        <a:bodyPr/>
        <a:lstStyle/>
        <a:p>
          <a:endParaRPr lang="hu-HU"/>
        </a:p>
      </dgm:t>
    </dgm:pt>
    <dgm:pt modelId="{4754188C-8260-4324-85E5-5D6EBD3C333F}" type="sibTrans" cxnId="{9E592151-7923-40F1-B3F6-C8DEF40DAC19}">
      <dgm:prSet/>
      <dgm:spPr/>
      <dgm:t>
        <a:bodyPr/>
        <a:lstStyle/>
        <a:p>
          <a:endParaRPr lang="hu-HU"/>
        </a:p>
      </dgm:t>
    </dgm:pt>
    <dgm:pt modelId="{0FAB0269-9687-4997-9811-9C33D401515A}">
      <dgm:prSet/>
      <dgm:spPr/>
      <dgm:t>
        <a:bodyPr/>
        <a:lstStyle/>
        <a:p>
          <a:endParaRPr lang="en-US" dirty="0"/>
        </a:p>
      </dgm:t>
    </dgm:pt>
    <dgm:pt modelId="{DEF56FB1-BE73-4325-BD58-9CD4C616C6AF}" type="parTrans" cxnId="{D5FD4EAC-2FF2-4FF8-9929-51EA743B20AD}">
      <dgm:prSet/>
      <dgm:spPr/>
      <dgm:t>
        <a:bodyPr/>
        <a:lstStyle/>
        <a:p>
          <a:endParaRPr lang="hu-HU"/>
        </a:p>
      </dgm:t>
    </dgm:pt>
    <dgm:pt modelId="{5B2CB21D-E21F-48C7-A3FB-298C9C6EC54E}" type="sibTrans" cxnId="{D5FD4EAC-2FF2-4FF8-9929-51EA743B20AD}">
      <dgm:prSet/>
      <dgm:spPr/>
      <dgm:t>
        <a:bodyPr/>
        <a:lstStyle/>
        <a:p>
          <a:endParaRPr lang="hu-HU"/>
        </a:p>
      </dgm:t>
    </dgm:pt>
    <dgm:pt modelId="{478C33F8-3703-4E05-B38B-B597BE3B8F12}">
      <dgm:prSet/>
      <dgm:spPr/>
      <dgm:t>
        <a:bodyPr/>
        <a:lstStyle/>
        <a:p>
          <a:r>
            <a:rPr lang="hu-HU" dirty="0"/>
            <a:t>konkrét, egyedi döntés nem lehet ellentétes az általános szabállyal (pl. egy határozat egy rendelettel)</a:t>
          </a:r>
          <a:endParaRPr lang="en-US" dirty="0"/>
        </a:p>
      </dgm:t>
    </dgm:pt>
    <dgm:pt modelId="{B1537D47-745C-4B0B-BCB5-2135A8F61372}" type="sibTrans" cxnId="{094A2721-F869-4BEC-BB1F-357FDB5D6AE0}">
      <dgm:prSet/>
      <dgm:spPr/>
      <dgm:t>
        <a:bodyPr/>
        <a:lstStyle/>
        <a:p>
          <a:endParaRPr lang="hu-HU"/>
        </a:p>
      </dgm:t>
    </dgm:pt>
    <dgm:pt modelId="{056795BA-9221-4C1D-BB74-DD7D51EF69E9}" type="parTrans" cxnId="{094A2721-F869-4BEC-BB1F-357FDB5D6AE0}">
      <dgm:prSet/>
      <dgm:spPr/>
      <dgm:t>
        <a:bodyPr/>
        <a:lstStyle/>
        <a:p>
          <a:endParaRPr lang="hu-HU"/>
        </a:p>
      </dgm:t>
    </dgm:pt>
    <dgm:pt modelId="{C24C19F8-EA97-40CE-BB89-E6F8448DBB69}">
      <dgm:prSet/>
      <dgm:spPr/>
      <dgm:t>
        <a:bodyPr/>
        <a:lstStyle/>
        <a:p>
          <a:r>
            <a:rPr lang="hu-HU" i="1" dirty="0" err="1"/>
            <a:t>lex</a:t>
          </a:r>
          <a:r>
            <a:rPr lang="hu-HU" i="1" dirty="0"/>
            <a:t> </a:t>
          </a:r>
          <a:r>
            <a:rPr lang="hu-HU" i="1" dirty="0" err="1"/>
            <a:t>specialis</a:t>
          </a:r>
          <a:endParaRPr lang="en-US" dirty="0"/>
        </a:p>
      </dgm:t>
    </dgm:pt>
    <dgm:pt modelId="{72BA1164-4247-4898-B8E7-E33B7A58ED5E}" type="sibTrans" cxnId="{0500C679-BBCD-4E84-94EB-EDDAEAB170F5}">
      <dgm:prSet/>
      <dgm:spPr/>
      <dgm:t>
        <a:bodyPr/>
        <a:lstStyle/>
        <a:p>
          <a:endParaRPr lang="hu-HU"/>
        </a:p>
      </dgm:t>
    </dgm:pt>
    <dgm:pt modelId="{EBF439C7-6118-4E9A-B56C-7B95DB6736B7}" type="parTrans" cxnId="{0500C679-BBCD-4E84-94EB-EDDAEAB170F5}">
      <dgm:prSet/>
      <dgm:spPr/>
      <dgm:t>
        <a:bodyPr/>
        <a:lstStyle/>
        <a:p>
          <a:endParaRPr lang="hu-HU"/>
        </a:p>
      </dgm:t>
    </dgm:pt>
    <dgm:pt modelId="{FF608B37-C977-C641-B87B-4DE7AE4C67AC}" type="pres">
      <dgm:prSet presAssocID="{026492DB-BB50-42AD-87F3-697F1BC4A9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41A7E35-7C1C-0F4B-B2BB-C698CAE4B9FD}" type="pres">
      <dgm:prSet presAssocID="{8F1A9DD2-0E4D-4855-8998-DEED11D2420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03D50A7-98DD-E64E-A78D-A717CB6C4CC9}" type="pres">
      <dgm:prSet presAssocID="{9839ECF1-B0F5-45DB-89A2-EF17B4298CE8}" presName="spacer" presStyleCnt="0"/>
      <dgm:spPr/>
    </dgm:pt>
    <dgm:pt modelId="{E1B5F0A8-4A01-EB42-8F55-9733EE4430B6}" type="pres">
      <dgm:prSet presAssocID="{FD14A22B-FD04-4FE2-BA86-A59E13AA748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0D1DBCE-95A2-A54F-9F75-F6BA05832795}" type="pres">
      <dgm:prSet presAssocID="{FD14A22B-FD04-4FE2-BA86-A59E13AA748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BA8CC67-462B-4CC1-8C6C-3462FDDADEB7}" srcId="{FD14A22B-FD04-4FE2-BA86-A59E13AA7483}" destId="{52794086-4C53-4A16-975C-6D726637639F}" srcOrd="0" destOrd="0" parTransId="{BDA22048-4138-4344-BA3E-B53CA4740263}" sibTransId="{CE96125B-224C-4BDA-A99C-D9B55138B553}"/>
    <dgm:cxn modelId="{094A2721-F869-4BEC-BB1F-357FDB5D6AE0}" srcId="{755C128C-C91A-4E6B-A4F6-3ED3E4B9A89B}" destId="{478C33F8-3703-4E05-B38B-B597BE3B8F12}" srcOrd="2" destOrd="0" parTransId="{056795BA-9221-4C1D-BB74-DD7D51EF69E9}" sibTransId="{B1537D47-745C-4B0B-BCB5-2135A8F61372}"/>
    <dgm:cxn modelId="{92F9AD82-9C33-F048-96AF-A0C428A006C9}" type="presOf" srcId="{8F1A9DD2-0E4D-4855-8998-DEED11D2420B}" destId="{641A7E35-7C1C-0F4B-B2BB-C698CAE4B9FD}" srcOrd="0" destOrd="0" presId="urn:microsoft.com/office/officeart/2005/8/layout/vList2"/>
    <dgm:cxn modelId="{9E592151-7923-40F1-B3F6-C8DEF40DAC19}" srcId="{FD14A22B-FD04-4FE2-BA86-A59E13AA7483}" destId="{59C185E1-E74B-479D-9662-0D26BB78331E}" srcOrd="3" destOrd="0" parTransId="{EA609A31-1FD8-458B-9316-CA441E8421F2}" sibTransId="{4754188C-8260-4324-85E5-5D6EBD3C333F}"/>
    <dgm:cxn modelId="{793F9E2F-A8F9-4794-BAEB-189916C6B25E}" type="presOf" srcId="{59C185E1-E74B-479D-9662-0D26BB78331E}" destId="{80D1DBCE-95A2-A54F-9F75-F6BA05832795}" srcOrd="0" destOrd="6" presId="urn:microsoft.com/office/officeart/2005/8/layout/vList2"/>
    <dgm:cxn modelId="{B5A49940-452C-455D-84A3-C148C6039282}" type="presOf" srcId="{C24C19F8-EA97-40CE-BB89-E6F8448DBB69}" destId="{80D1DBCE-95A2-A54F-9F75-F6BA05832795}" srcOrd="0" destOrd="3" presId="urn:microsoft.com/office/officeart/2005/8/layout/vList2"/>
    <dgm:cxn modelId="{A35FF55B-546C-44D0-8CEC-A0CB6360B715}" srcId="{FD14A22B-FD04-4FE2-BA86-A59E13AA7483}" destId="{755C128C-C91A-4E6B-A4F6-3ED3E4B9A89B}" srcOrd="1" destOrd="0" parTransId="{15F0B705-E390-4B7D-A7D7-D19A383FDB6A}" sibTransId="{1FC2B282-80B4-49C4-A5E4-05115033E61E}"/>
    <dgm:cxn modelId="{12F7508F-CDE0-4158-9960-3F58389847C2}" srcId="{755C128C-C91A-4E6B-A4F6-3ED3E4B9A89B}" destId="{326B484F-DD73-4A43-AAD8-4942F3163680}" srcOrd="0" destOrd="0" parTransId="{5B66FDDC-D9A3-4EFF-9A66-020725557E9E}" sibTransId="{560710DC-E012-4F34-8C5A-81D1ED81B3A5}"/>
    <dgm:cxn modelId="{F929C15B-9900-D444-B8E9-B9E638C4801A}" type="presOf" srcId="{755C128C-C91A-4E6B-A4F6-3ED3E4B9A89B}" destId="{80D1DBCE-95A2-A54F-9F75-F6BA05832795}" srcOrd="0" destOrd="1" presId="urn:microsoft.com/office/officeart/2005/8/layout/vList2"/>
    <dgm:cxn modelId="{57FB0032-A09B-41EA-8E21-9EB5E3D648D0}" type="presOf" srcId="{0FAB0269-9687-4997-9811-9C33D401515A}" destId="{80D1DBCE-95A2-A54F-9F75-F6BA05832795}" srcOrd="0" destOrd="5" presId="urn:microsoft.com/office/officeart/2005/8/layout/vList2"/>
    <dgm:cxn modelId="{58C1F2BC-97AD-435C-9C63-45091B178378}" srcId="{026492DB-BB50-42AD-87F3-697F1BC4A92B}" destId="{8F1A9DD2-0E4D-4855-8998-DEED11D2420B}" srcOrd="0" destOrd="0" parTransId="{C914CC9B-EA08-48AF-8302-ADE1CF6650C5}" sibTransId="{9839ECF1-B0F5-45DB-89A2-EF17B4298CE8}"/>
    <dgm:cxn modelId="{B97FEBE7-233A-C249-BAF7-DB5854F9E91D}" type="presOf" srcId="{026492DB-BB50-42AD-87F3-697F1BC4A92B}" destId="{FF608B37-C977-C641-B87B-4DE7AE4C67AC}" srcOrd="0" destOrd="0" presId="urn:microsoft.com/office/officeart/2005/8/layout/vList2"/>
    <dgm:cxn modelId="{8F1CE3BB-85AB-CC49-B141-D11298F02E09}" type="presOf" srcId="{52794086-4C53-4A16-975C-6D726637639F}" destId="{80D1DBCE-95A2-A54F-9F75-F6BA05832795}" srcOrd="0" destOrd="0" presId="urn:microsoft.com/office/officeart/2005/8/layout/vList2"/>
    <dgm:cxn modelId="{F0905A29-EB59-475E-AFC6-1A4701505E73}" srcId="{026492DB-BB50-42AD-87F3-697F1BC4A92B}" destId="{FD14A22B-FD04-4FE2-BA86-A59E13AA7483}" srcOrd="1" destOrd="0" parTransId="{EB3EDE02-ADFA-49B9-91DB-4F0F74F1039B}" sibTransId="{C64B7E7D-A8D2-4614-969F-A158A46AAD35}"/>
    <dgm:cxn modelId="{D5FD4EAC-2FF2-4FF8-9929-51EA743B20AD}" srcId="{FD14A22B-FD04-4FE2-BA86-A59E13AA7483}" destId="{0FAB0269-9687-4997-9811-9C33D401515A}" srcOrd="2" destOrd="0" parTransId="{DEF56FB1-BE73-4325-BD58-9CD4C616C6AF}" sibTransId="{5B2CB21D-E21F-48C7-A3FB-298C9C6EC54E}"/>
    <dgm:cxn modelId="{3F3E2133-E681-434A-B083-D43AE248DEF5}" type="presOf" srcId="{478C33F8-3703-4E05-B38B-B597BE3B8F12}" destId="{80D1DBCE-95A2-A54F-9F75-F6BA05832795}" srcOrd="0" destOrd="4" presId="urn:microsoft.com/office/officeart/2005/8/layout/vList2"/>
    <dgm:cxn modelId="{5B904412-9234-F849-BC63-45DDC915CC8D}" type="presOf" srcId="{FD14A22B-FD04-4FE2-BA86-A59E13AA7483}" destId="{E1B5F0A8-4A01-EB42-8F55-9733EE4430B6}" srcOrd="0" destOrd="0" presId="urn:microsoft.com/office/officeart/2005/8/layout/vList2"/>
    <dgm:cxn modelId="{AE8A1FDC-C5C0-4845-96A3-DCA02BFB3A49}" type="presOf" srcId="{326B484F-DD73-4A43-AAD8-4942F3163680}" destId="{80D1DBCE-95A2-A54F-9F75-F6BA05832795}" srcOrd="0" destOrd="2" presId="urn:microsoft.com/office/officeart/2005/8/layout/vList2"/>
    <dgm:cxn modelId="{0500C679-BBCD-4E84-94EB-EDDAEAB170F5}" srcId="{755C128C-C91A-4E6B-A4F6-3ED3E4B9A89B}" destId="{C24C19F8-EA97-40CE-BB89-E6F8448DBB69}" srcOrd="1" destOrd="0" parTransId="{EBF439C7-6118-4E9A-B56C-7B95DB6736B7}" sibTransId="{72BA1164-4247-4898-B8E7-E33B7A58ED5E}"/>
    <dgm:cxn modelId="{B42676D0-0AB3-874D-A1B0-DA1F3DD0EE1C}" type="presParOf" srcId="{FF608B37-C977-C641-B87B-4DE7AE4C67AC}" destId="{641A7E35-7C1C-0F4B-B2BB-C698CAE4B9FD}" srcOrd="0" destOrd="0" presId="urn:microsoft.com/office/officeart/2005/8/layout/vList2"/>
    <dgm:cxn modelId="{35573B04-0DD0-844C-A601-3142F83979E7}" type="presParOf" srcId="{FF608B37-C977-C641-B87B-4DE7AE4C67AC}" destId="{903D50A7-98DD-E64E-A78D-A717CB6C4CC9}" srcOrd="1" destOrd="0" presId="urn:microsoft.com/office/officeart/2005/8/layout/vList2"/>
    <dgm:cxn modelId="{6C4D6829-C988-194A-9298-D05C646B29EF}" type="presParOf" srcId="{FF608B37-C977-C641-B87B-4DE7AE4C67AC}" destId="{E1B5F0A8-4A01-EB42-8F55-9733EE4430B6}" srcOrd="2" destOrd="0" presId="urn:microsoft.com/office/officeart/2005/8/layout/vList2"/>
    <dgm:cxn modelId="{BA10753C-A0FF-874A-B956-DF6725467B64}" type="presParOf" srcId="{FF608B37-C977-C641-B87B-4DE7AE4C67AC}" destId="{80D1DBCE-95A2-A54F-9F75-F6BA0583279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0BC35D-27A8-4710-A902-47E2DE0E4D4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14F997-F9A1-4791-822E-61067DFFBDF4}">
      <dgm:prSet/>
      <dgm:spPr/>
      <dgm:t>
        <a:bodyPr/>
        <a:lstStyle/>
        <a:p>
          <a:r>
            <a:rPr lang="hu-HU" dirty="0"/>
            <a:t>Az uniós jog elsőbbséget élvez a tagállami joggal szemben</a:t>
          </a:r>
          <a:endParaRPr lang="en-US" dirty="0"/>
        </a:p>
      </dgm:t>
    </dgm:pt>
    <dgm:pt modelId="{E645F99F-5A47-411D-90B4-8CE80E88A2D5}" type="parTrans" cxnId="{D9F7D832-8399-4822-8A4A-DF0194BE3717}">
      <dgm:prSet/>
      <dgm:spPr/>
      <dgm:t>
        <a:bodyPr/>
        <a:lstStyle/>
        <a:p>
          <a:endParaRPr lang="en-US"/>
        </a:p>
      </dgm:t>
    </dgm:pt>
    <dgm:pt modelId="{6ED3C192-13E3-49F1-8A3F-0A6F94832A3B}" type="sibTrans" cxnId="{D9F7D832-8399-4822-8A4A-DF0194BE3717}">
      <dgm:prSet/>
      <dgm:spPr/>
      <dgm:t>
        <a:bodyPr/>
        <a:lstStyle/>
        <a:p>
          <a:endParaRPr lang="en-US"/>
        </a:p>
      </dgm:t>
    </dgm:pt>
    <dgm:pt modelId="{CF3BB4D3-9EBF-4C60-A397-DA2EE0A4C55D}">
      <dgm:prSet/>
      <dgm:spPr/>
      <dgm:t>
        <a:bodyPr/>
        <a:lstStyle/>
        <a:p>
          <a:r>
            <a:rPr lang="hu-HU" b="1" dirty="0"/>
            <a:t>Costa v. </a:t>
          </a:r>
          <a:r>
            <a:rPr lang="hu-HU" b="1" dirty="0" err="1"/>
            <a:t>Enel</a:t>
          </a:r>
          <a:r>
            <a:rPr lang="hu-HU" b="1" dirty="0"/>
            <a:t> ügy </a:t>
          </a:r>
          <a:r>
            <a:rPr lang="hu-HU" dirty="0"/>
            <a:t>(1964) – a közösségi jog alkalmazásának nem akadálya, hogy egy későbbi tagállami szabály ellentétes vele</a:t>
          </a:r>
          <a:endParaRPr lang="en-US" dirty="0"/>
        </a:p>
      </dgm:t>
    </dgm:pt>
    <dgm:pt modelId="{DC4921AD-35AD-4930-A3BC-9A455ECFC751}" type="parTrans" cxnId="{453BB951-58D9-486D-BC10-E8FE92047AAE}">
      <dgm:prSet/>
      <dgm:spPr/>
      <dgm:t>
        <a:bodyPr/>
        <a:lstStyle/>
        <a:p>
          <a:endParaRPr lang="en-US"/>
        </a:p>
      </dgm:t>
    </dgm:pt>
    <dgm:pt modelId="{6AFD5613-0532-4B06-8FAF-490F429203AA}" type="sibTrans" cxnId="{453BB951-58D9-486D-BC10-E8FE92047AAE}">
      <dgm:prSet/>
      <dgm:spPr/>
      <dgm:t>
        <a:bodyPr/>
        <a:lstStyle/>
        <a:p>
          <a:endParaRPr lang="en-US"/>
        </a:p>
      </dgm:t>
    </dgm:pt>
    <dgm:pt modelId="{99BECA2E-E229-43B5-BD46-79C9C23992CA}">
      <dgm:prSet/>
      <dgm:spPr/>
      <dgm:t>
        <a:bodyPr/>
        <a:lstStyle/>
        <a:p>
          <a:r>
            <a:rPr lang="hu-HU" dirty="0"/>
            <a:t>Az uniós jog elsőbbséget élvez a tagállami alkotmányokkal szemben is</a:t>
          </a:r>
          <a:endParaRPr lang="en-US" dirty="0"/>
        </a:p>
      </dgm:t>
    </dgm:pt>
    <dgm:pt modelId="{AD768AB1-4572-441B-A136-8F43CEC06BA0}" type="parTrans" cxnId="{E9570600-9CE0-47EB-AE21-B6C1E4F3E2DF}">
      <dgm:prSet/>
      <dgm:spPr/>
      <dgm:t>
        <a:bodyPr/>
        <a:lstStyle/>
        <a:p>
          <a:endParaRPr lang="en-US"/>
        </a:p>
      </dgm:t>
    </dgm:pt>
    <dgm:pt modelId="{91861A02-0635-43B5-9581-87A16E21153A}" type="sibTrans" cxnId="{E9570600-9CE0-47EB-AE21-B6C1E4F3E2DF}">
      <dgm:prSet/>
      <dgm:spPr/>
      <dgm:t>
        <a:bodyPr/>
        <a:lstStyle/>
        <a:p>
          <a:endParaRPr lang="en-US"/>
        </a:p>
      </dgm:t>
    </dgm:pt>
    <dgm:pt modelId="{5AA83CB9-4B1F-4E92-9836-0DA445637ABE}">
      <dgm:prSet/>
      <dgm:spPr/>
      <dgm:t>
        <a:bodyPr/>
        <a:lstStyle/>
        <a:p>
          <a:r>
            <a:rPr lang="hu-HU" b="1" dirty="0" err="1"/>
            <a:t>Internationale</a:t>
          </a:r>
          <a:r>
            <a:rPr lang="hu-HU" b="1" dirty="0"/>
            <a:t> ügy </a:t>
          </a:r>
          <a:r>
            <a:rPr lang="hu-HU" dirty="0"/>
            <a:t>(1970) </a:t>
          </a:r>
          <a:endParaRPr lang="en-US" dirty="0"/>
        </a:p>
      </dgm:t>
    </dgm:pt>
    <dgm:pt modelId="{AF175D3D-A749-4014-9C8B-B554CE159FD8}" type="parTrans" cxnId="{B87FBD06-9CE5-41A3-935C-B043E8124529}">
      <dgm:prSet/>
      <dgm:spPr/>
      <dgm:t>
        <a:bodyPr/>
        <a:lstStyle/>
        <a:p>
          <a:endParaRPr lang="en-US"/>
        </a:p>
      </dgm:t>
    </dgm:pt>
    <dgm:pt modelId="{0614E275-5B63-4BD5-92CA-C36F783525B9}" type="sibTrans" cxnId="{B87FBD06-9CE5-41A3-935C-B043E8124529}">
      <dgm:prSet/>
      <dgm:spPr/>
      <dgm:t>
        <a:bodyPr/>
        <a:lstStyle/>
        <a:p>
          <a:endParaRPr lang="en-US"/>
        </a:p>
      </dgm:t>
    </dgm:pt>
    <dgm:pt modelId="{F283CAC2-7430-403F-9F37-FEEDE9E480A3}">
      <dgm:prSet/>
      <dgm:spPr/>
      <dgm:t>
        <a:bodyPr/>
        <a:lstStyle/>
        <a:p>
          <a:r>
            <a:rPr lang="hu-HU"/>
            <a:t>DE: tagállami alkotmánybíróságok eltérő megközelítése</a:t>
          </a:r>
          <a:endParaRPr lang="en-US"/>
        </a:p>
      </dgm:t>
    </dgm:pt>
    <dgm:pt modelId="{DA926768-2884-4C47-B56F-4403706ECA80}" type="parTrans" cxnId="{32036D0A-0B3C-4464-B182-5F5C49908960}">
      <dgm:prSet/>
      <dgm:spPr/>
      <dgm:t>
        <a:bodyPr/>
        <a:lstStyle/>
        <a:p>
          <a:endParaRPr lang="en-US"/>
        </a:p>
      </dgm:t>
    </dgm:pt>
    <dgm:pt modelId="{6EBE976E-1122-4581-BE69-534EC1AB0221}" type="sibTrans" cxnId="{32036D0A-0B3C-4464-B182-5F5C49908960}">
      <dgm:prSet/>
      <dgm:spPr/>
      <dgm:t>
        <a:bodyPr/>
        <a:lstStyle/>
        <a:p>
          <a:endParaRPr lang="en-US"/>
        </a:p>
      </dgm:t>
    </dgm:pt>
    <dgm:pt modelId="{D63A3DCD-5546-48D1-BD03-B4FAB78C7147}">
      <dgm:prSet/>
      <dgm:spPr/>
      <dgm:t>
        <a:bodyPr/>
        <a:lstStyle/>
        <a:p>
          <a:r>
            <a:rPr lang="hu-HU" dirty="0"/>
            <a:t>Az elsőbbség alkalmazási elsőbbséget jelent</a:t>
          </a:r>
          <a:endParaRPr lang="en-US" dirty="0"/>
        </a:p>
      </dgm:t>
    </dgm:pt>
    <dgm:pt modelId="{9C686840-EC80-4CEC-B5C2-B6B5E0C89699}" type="parTrans" cxnId="{1BAB79E0-A608-4DF0-9FCE-E60194500F22}">
      <dgm:prSet/>
      <dgm:spPr/>
      <dgm:t>
        <a:bodyPr/>
        <a:lstStyle/>
        <a:p>
          <a:endParaRPr lang="en-US"/>
        </a:p>
      </dgm:t>
    </dgm:pt>
    <dgm:pt modelId="{C046993E-7096-46F2-A71B-4AB5791665FC}" type="sibTrans" cxnId="{1BAB79E0-A608-4DF0-9FCE-E60194500F22}">
      <dgm:prSet/>
      <dgm:spPr/>
      <dgm:t>
        <a:bodyPr/>
        <a:lstStyle/>
        <a:p>
          <a:endParaRPr lang="en-US"/>
        </a:p>
      </dgm:t>
    </dgm:pt>
    <dgm:pt modelId="{FCCA46D5-893A-4229-B277-D467732E4CE9}">
      <dgm:prSet/>
      <dgm:spPr/>
      <dgm:t>
        <a:bodyPr/>
        <a:lstStyle/>
        <a:p>
          <a:r>
            <a:rPr lang="hu-HU" b="1" dirty="0" err="1"/>
            <a:t>Simmenthal</a:t>
          </a:r>
          <a:r>
            <a:rPr lang="hu-HU" b="1" dirty="0"/>
            <a:t> II. ügy </a:t>
          </a:r>
          <a:r>
            <a:rPr lang="hu-HU" dirty="0"/>
            <a:t>(1978)</a:t>
          </a:r>
          <a:endParaRPr lang="en-US" dirty="0"/>
        </a:p>
      </dgm:t>
    </dgm:pt>
    <dgm:pt modelId="{D15B69CF-8890-4390-977C-DC3E991D7C05}" type="parTrans" cxnId="{FE77B66B-1508-4CF4-A41E-2B002858BA94}">
      <dgm:prSet/>
      <dgm:spPr/>
      <dgm:t>
        <a:bodyPr/>
        <a:lstStyle/>
        <a:p>
          <a:endParaRPr lang="en-US"/>
        </a:p>
      </dgm:t>
    </dgm:pt>
    <dgm:pt modelId="{CDDA3B2B-9FD2-4718-9DD9-C70FD1416BB2}" type="sibTrans" cxnId="{FE77B66B-1508-4CF4-A41E-2B002858BA94}">
      <dgm:prSet/>
      <dgm:spPr/>
      <dgm:t>
        <a:bodyPr/>
        <a:lstStyle/>
        <a:p>
          <a:endParaRPr lang="en-US"/>
        </a:p>
      </dgm:t>
    </dgm:pt>
    <dgm:pt modelId="{F3C36673-FBCC-4045-BD88-BC8D1AECB1C2}">
      <dgm:prSet/>
      <dgm:spPr/>
      <dgm:t>
        <a:bodyPr/>
        <a:lstStyle/>
        <a:p>
          <a:r>
            <a:rPr lang="hu-HU" dirty="0"/>
            <a:t>A tagállami bíróságnak félre kell tennie a nemzeti szabályt és az uniós jogot kell alkalmaznia</a:t>
          </a:r>
          <a:endParaRPr lang="en-US" dirty="0"/>
        </a:p>
      </dgm:t>
    </dgm:pt>
    <dgm:pt modelId="{69B769A5-2FD8-4850-9271-CE1B04D32EBE}" type="parTrans" cxnId="{8591DC71-EFAB-4F24-927B-8173F64DBA3A}">
      <dgm:prSet/>
      <dgm:spPr/>
      <dgm:t>
        <a:bodyPr/>
        <a:lstStyle/>
        <a:p>
          <a:endParaRPr lang="hu-HU"/>
        </a:p>
      </dgm:t>
    </dgm:pt>
    <dgm:pt modelId="{BFEE88B2-2493-4B02-BB32-743F20C24C42}" type="sibTrans" cxnId="{8591DC71-EFAB-4F24-927B-8173F64DBA3A}">
      <dgm:prSet/>
      <dgm:spPr/>
      <dgm:t>
        <a:bodyPr/>
        <a:lstStyle/>
        <a:p>
          <a:endParaRPr lang="hu-HU"/>
        </a:p>
      </dgm:t>
    </dgm:pt>
    <dgm:pt modelId="{63201FDA-5F4C-1945-8343-85496CD63084}" type="pres">
      <dgm:prSet presAssocID="{080BC35D-27A8-4710-A902-47E2DE0E4D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336AB20-552C-5444-BEB6-DC78915B49D2}" type="pres">
      <dgm:prSet presAssocID="{7B14F997-F9A1-4791-822E-61067DFFBDF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7DB2833-1F7F-8D4E-AF38-F559CB8F57D7}" type="pres">
      <dgm:prSet presAssocID="{7B14F997-F9A1-4791-822E-61067DFFBDF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2FB9C0D-7117-BB4D-B1E0-827F2E5F9C32}" type="pres">
      <dgm:prSet presAssocID="{99BECA2E-E229-43B5-BD46-79C9C23992C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E7891EC-C264-B84B-AD78-0C5A05C67FE8}" type="pres">
      <dgm:prSet presAssocID="{99BECA2E-E229-43B5-BD46-79C9C23992C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9C70E94-79DD-9C4F-AC3C-668799933578}" type="pres">
      <dgm:prSet presAssocID="{D63A3DCD-5546-48D1-BD03-B4FAB78C714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02E3519-8431-F341-8115-7E09093986F6}" type="pres">
      <dgm:prSet presAssocID="{D63A3DCD-5546-48D1-BD03-B4FAB78C7147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06F15C5-3BC3-4E87-9783-7552F6CDDDF3}" type="presOf" srcId="{080BC35D-27A8-4710-A902-47E2DE0E4D47}" destId="{63201FDA-5F4C-1945-8343-85496CD63084}" srcOrd="0" destOrd="0" presId="urn:microsoft.com/office/officeart/2005/8/layout/vList2"/>
    <dgm:cxn modelId="{29D64B4F-D055-476C-93CE-90AD83B88157}" type="presOf" srcId="{F3C36673-FBCC-4045-BD88-BC8D1AECB1C2}" destId="{802E3519-8431-F341-8115-7E09093986F6}" srcOrd="0" destOrd="1" presId="urn:microsoft.com/office/officeart/2005/8/layout/vList2"/>
    <dgm:cxn modelId="{FE77B66B-1508-4CF4-A41E-2B002858BA94}" srcId="{D63A3DCD-5546-48D1-BD03-B4FAB78C7147}" destId="{FCCA46D5-893A-4229-B277-D467732E4CE9}" srcOrd="0" destOrd="0" parTransId="{D15B69CF-8890-4390-977C-DC3E991D7C05}" sibTransId="{CDDA3B2B-9FD2-4718-9DD9-C70FD1416BB2}"/>
    <dgm:cxn modelId="{1BAB79E0-A608-4DF0-9FCE-E60194500F22}" srcId="{080BC35D-27A8-4710-A902-47E2DE0E4D47}" destId="{D63A3DCD-5546-48D1-BD03-B4FAB78C7147}" srcOrd="2" destOrd="0" parTransId="{9C686840-EC80-4CEC-B5C2-B6B5E0C89699}" sibTransId="{C046993E-7096-46F2-A71B-4AB5791665FC}"/>
    <dgm:cxn modelId="{65F131FC-6A43-4D40-888C-2DBC116ABFC6}" type="presOf" srcId="{CF3BB4D3-9EBF-4C60-A397-DA2EE0A4C55D}" destId="{27DB2833-1F7F-8D4E-AF38-F559CB8F57D7}" srcOrd="0" destOrd="0" presId="urn:microsoft.com/office/officeart/2005/8/layout/vList2"/>
    <dgm:cxn modelId="{ECD63E4F-C613-4948-8FA2-8C9D4CD01656}" type="presOf" srcId="{5AA83CB9-4B1F-4E92-9836-0DA445637ABE}" destId="{EE7891EC-C264-B84B-AD78-0C5A05C67FE8}" srcOrd="0" destOrd="0" presId="urn:microsoft.com/office/officeart/2005/8/layout/vList2"/>
    <dgm:cxn modelId="{9B62898D-1E21-466A-8C4D-5EF97A14C642}" type="presOf" srcId="{F283CAC2-7430-403F-9F37-FEEDE9E480A3}" destId="{EE7891EC-C264-B84B-AD78-0C5A05C67FE8}" srcOrd="0" destOrd="1" presId="urn:microsoft.com/office/officeart/2005/8/layout/vList2"/>
    <dgm:cxn modelId="{E9570600-9CE0-47EB-AE21-B6C1E4F3E2DF}" srcId="{080BC35D-27A8-4710-A902-47E2DE0E4D47}" destId="{99BECA2E-E229-43B5-BD46-79C9C23992CA}" srcOrd="1" destOrd="0" parTransId="{AD768AB1-4572-441B-A136-8F43CEC06BA0}" sibTransId="{91861A02-0635-43B5-9581-87A16E21153A}"/>
    <dgm:cxn modelId="{423D37E3-4A48-443A-910D-7E00493B7F3B}" type="presOf" srcId="{99BECA2E-E229-43B5-BD46-79C9C23992CA}" destId="{52FB9C0D-7117-BB4D-B1E0-827F2E5F9C32}" srcOrd="0" destOrd="0" presId="urn:microsoft.com/office/officeart/2005/8/layout/vList2"/>
    <dgm:cxn modelId="{8591DC71-EFAB-4F24-927B-8173F64DBA3A}" srcId="{D63A3DCD-5546-48D1-BD03-B4FAB78C7147}" destId="{F3C36673-FBCC-4045-BD88-BC8D1AECB1C2}" srcOrd="1" destOrd="0" parTransId="{69B769A5-2FD8-4850-9271-CE1B04D32EBE}" sibTransId="{BFEE88B2-2493-4B02-BB32-743F20C24C42}"/>
    <dgm:cxn modelId="{32036D0A-0B3C-4464-B182-5F5C49908960}" srcId="{99BECA2E-E229-43B5-BD46-79C9C23992CA}" destId="{F283CAC2-7430-403F-9F37-FEEDE9E480A3}" srcOrd="1" destOrd="0" parTransId="{DA926768-2884-4C47-B56F-4403706ECA80}" sibTransId="{6EBE976E-1122-4581-BE69-534EC1AB0221}"/>
    <dgm:cxn modelId="{2E8BD189-1ACD-4FE4-9080-5C0B9A19F8E3}" type="presOf" srcId="{D63A3DCD-5546-48D1-BD03-B4FAB78C7147}" destId="{C9C70E94-79DD-9C4F-AC3C-668799933578}" srcOrd="0" destOrd="0" presId="urn:microsoft.com/office/officeart/2005/8/layout/vList2"/>
    <dgm:cxn modelId="{B87FBD06-9CE5-41A3-935C-B043E8124529}" srcId="{99BECA2E-E229-43B5-BD46-79C9C23992CA}" destId="{5AA83CB9-4B1F-4E92-9836-0DA445637ABE}" srcOrd="0" destOrd="0" parTransId="{AF175D3D-A749-4014-9C8B-B554CE159FD8}" sibTransId="{0614E275-5B63-4BD5-92CA-C36F783525B9}"/>
    <dgm:cxn modelId="{84D19EED-5491-4B68-9851-639981302F56}" type="presOf" srcId="{FCCA46D5-893A-4229-B277-D467732E4CE9}" destId="{802E3519-8431-F341-8115-7E09093986F6}" srcOrd="0" destOrd="0" presId="urn:microsoft.com/office/officeart/2005/8/layout/vList2"/>
    <dgm:cxn modelId="{453BB951-58D9-486D-BC10-E8FE92047AAE}" srcId="{7B14F997-F9A1-4791-822E-61067DFFBDF4}" destId="{CF3BB4D3-9EBF-4C60-A397-DA2EE0A4C55D}" srcOrd="0" destOrd="0" parTransId="{DC4921AD-35AD-4930-A3BC-9A455ECFC751}" sibTransId="{6AFD5613-0532-4B06-8FAF-490F429203AA}"/>
    <dgm:cxn modelId="{D9F7D832-8399-4822-8A4A-DF0194BE3717}" srcId="{080BC35D-27A8-4710-A902-47E2DE0E4D47}" destId="{7B14F997-F9A1-4791-822E-61067DFFBDF4}" srcOrd="0" destOrd="0" parTransId="{E645F99F-5A47-411D-90B4-8CE80E88A2D5}" sibTransId="{6ED3C192-13E3-49F1-8A3F-0A6F94832A3B}"/>
    <dgm:cxn modelId="{821F4B4B-4665-4983-8D9C-7A72202BDA78}" type="presOf" srcId="{7B14F997-F9A1-4791-822E-61067DFFBDF4}" destId="{F336AB20-552C-5444-BEB6-DC78915B49D2}" srcOrd="0" destOrd="0" presId="urn:microsoft.com/office/officeart/2005/8/layout/vList2"/>
    <dgm:cxn modelId="{39D41E59-26C1-44A0-B55A-F692E12967A4}" type="presParOf" srcId="{63201FDA-5F4C-1945-8343-85496CD63084}" destId="{F336AB20-552C-5444-BEB6-DC78915B49D2}" srcOrd="0" destOrd="0" presId="urn:microsoft.com/office/officeart/2005/8/layout/vList2"/>
    <dgm:cxn modelId="{39FC0FDE-424D-4A8E-A7DF-EFB9F27C5A65}" type="presParOf" srcId="{63201FDA-5F4C-1945-8343-85496CD63084}" destId="{27DB2833-1F7F-8D4E-AF38-F559CB8F57D7}" srcOrd="1" destOrd="0" presId="urn:microsoft.com/office/officeart/2005/8/layout/vList2"/>
    <dgm:cxn modelId="{5347BCED-CB9B-4AAB-B471-A6BC183395DD}" type="presParOf" srcId="{63201FDA-5F4C-1945-8343-85496CD63084}" destId="{52FB9C0D-7117-BB4D-B1E0-827F2E5F9C32}" srcOrd="2" destOrd="0" presId="urn:microsoft.com/office/officeart/2005/8/layout/vList2"/>
    <dgm:cxn modelId="{74413F9B-B6AF-4D6A-8031-24E30EE68F5D}" type="presParOf" srcId="{63201FDA-5F4C-1945-8343-85496CD63084}" destId="{EE7891EC-C264-B84B-AD78-0C5A05C67FE8}" srcOrd="3" destOrd="0" presId="urn:microsoft.com/office/officeart/2005/8/layout/vList2"/>
    <dgm:cxn modelId="{388F22E9-3352-4186-92BA-FEB30945873C}" type="presParOf" srcId="{63201FDA-5F4C-1945-8343-85496CD63084}" destId="{C9C70E94-79DD-9C4F-AC3C-668799933578}" srcOrd="4" destOrd="0" presId="urn:microsoft.com/office/officeart/2005/8/layout/vList2"/>
    <dgm:cxn modelId="{24DF7A70-62EF-4052-92FB-57570B1240EB}" type="presParOf" srcId="{63201FDA-5F4C-1945-8343-85496CD63084}" destId="{802E3519-8431-F341-8115-7E09093986F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6FFA9B-74AB-428B-A6C9-A79D1BE68A9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121916B-111F-48F6-8D2D-04AD8B034BBB}">
      <dgm:prSet/>
      <dgm:spPr/>
      <dgm:t>
        <a:bodyPr/>
        <a:lstStyle/>
        <a:p>
          <a:r>
            <a:rPr lang="hu-HU" dirty="0"/>
            <a:t>A magánszemélyek </a:t>
          </a:r>
          <a:r>
            <a:rPr lang="hu-HU" b="1" dirty="0"/>
            <a:t>nemzeti hatóságaik előtt ügyük eldöntése érdekében hivatkozhatnak az uniós jogi rendelkezésekre.</a:t>
          </a:r>
          <a:endParaRPr lang="en-US" dirty="0"/>
        </a:p>
      </dgm:t>
    </dgm:pt>
    <dgm:pt modelId="{6FB409F3-AA3E-47E7-864D-C7D5892DFA93}" type="parTrans" cxnId="{84F1F2C4-DD44-4D68-8F23-46C7D73067EF}">
      <dgm:prSet/>
      <dgm:spPr/>
      <dgm:t>
        <a:bodyPr/>
        <a:lstStyle/>
        <a:p>
          <a:endParaRPr lang="en-US"/>
        </a:p>
      </dgm:t>
    </dgm:pt>
    <dgm:pt modelId="{565DDAB4-CD1C-4C71-A92C-E9AE9116A7F1}" type="sibTrans" cxnId="{84F1F2C4-DD44-4D68-8F23-46C7D73067EF}">
      <dgm:prSet/>
      <dgm:spPr/>
      <dgm:t>
        <a:bodyPr/>
        <a:lstStyle/>
        <a:p>
          <a:endParaRPr lang="en-US"/>
        </a:p>
      </dgm:t>
    </dgm:pt>
    <dgm:pt modelId="{4D83F239-D608-4616-9827-67D3A68CC377}">
      <dgm:prSet/>
      <dgm:spPr/>
      <dgm:t>
        <a:bodyPr/>
        <a:lstStyle/>
        <a:p>
          <a:r>
            <a:rPr lang="hu-HU" dirty="0"/>
            <a:t>Szűkebb értelemben az uniós jogszabály azon képessége, hogy </a:t>
          </a:r>
          <a:r>
            <a:rPr lang="hu-HU" b="1" dirty="0"/>
            <a:t>kikényszeríthető jogokat ruház a hatálya alá tartozó egyénekre. </a:t>
          </a:r>
          <a:endParaRPr lang="en-US" dirty="0"/>
        </a:p>
      </dgm:t>
    </dgm:pt>
    <dgm:pt modelId="{215EFB24-E056-40D3-B40D-7CB13C368E6A}" type="parTrans" cxnId="{88BFF534-16EA-4422-B907-26BA18E2BF2A}">
      <dgm:prSet/>
      <dgm:spPr/>
      <dgm:t>
        <a:bodyPr/>
        <a:lstStyle/>
        <a:p>
          <a:endParaRPr lang="en-US"/>
        </a:p>
      </dgm:t>
    </dgm:pt>
    <dgm:pt modelId="{AFB24FA1-A710-4BD0-9562-CE65391DA490}" type="sibTrans" cxnId="{88BFF534-16EA-4422-B907-26BA18E2BF2A}">
      <dgm:prSet/>
      <dgm:spPr/>
      <dgm:t>
        <a:bodyPr/>
        <a:lstStyle/>
        <a:p>
          <a:endParaRPr lang="en-US"/>
        </a:p>
      </dgm:t>
    </dgm:pt>
    <dgm:pt modelId="{819AB88C-90E9-4C4E-AADD-9903473B5C1D}">
      <dgm:prSet/>
      <dgm:spPr/>
      <dgm:t>
        <a:bodyPr/>
        <a:lstStyle/>
        <a:p>
          <a:pPr algn="l"/>
          <a:r>
            <a:rPr lang="hu-HU" dirty="0"/>
            <a:t>Minden uniós jogi normát egyedileg, tartalmilag kell vizsgálni: </a:t>
          </a:r>
          <a:r>
            <a:rPr lang="hu-HU" i="1" dirty="0"/>
            <a:t>alkalmas-e az adott jogvita eldöntésére? </a:t>
          </a:r>
        </a:p>
        <a:p>
          <a:pPr algn="ctr"/>
          <a:r>
            <a:rPr lang="hu-HU" i="1" dirty="0"/>
            <a:t> Eltérő feltételek vonatkoznak az egyes jogforrásokra</a:t>
          </a:r>
          <a:endParaRPr lang="en-US" dirty="0"/>
        </a:p>
      </dgm:t>
    </dgm:pt>
    <dgm:pt modelId="{4E82A283-E88D-43AB-B126-BDAAA7988187}" type="parTrans" cxnId="{761A6DA4-B8C8-4836-B8FC-78AB7A33EDAA}">
      <dgm:prSet/>
      <dgm:spPr/>
      <dgm:t>
        <a:bodyPr/>
        <a:lstStyle/>
        <a:p>
          <a:endParaRPr lang="en-US"/>
        </a:p>
      </dgm:t>
    </dgm:pt>
    <dgm:pt modelId="{E10568A1-488C-4D58-852B-96F0741F8B57}" type="sibTrans" cxnId="{761A6DA4-B8C8-4836-B8FC-78AB7A33EDAA}">
      <dgm:prSet/>
      <dgm:spPr/>
      <dgm:t>
        <a:bodyPr/>
        <a:lstStyle/>
        <a:p>
          <a:endParaRPr lang="en-US"/>
        </a:p>
      </dgm:t>
    </dgm:pt>
    <dgm:pt modelId="{1649F455-04F9-014F-A99A-66AC10451F0A}" type="pres">
      <dgm:prSet presAssocID="{9A6FFA9B-74AB-428B-A6C9-A79D1BE68A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DE3AA6F-B034-4845-8FBD-A34F6C255250}" type="pres">
      <dgm:prSet presAssocID="{F121916B-111F-48F6-8D2D-04AD8B034BB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18723B6-1C6B-4748-9252-329E4225F115}" type="pres">
      <dgm:prSet presAssocID="{565DDAB4-CD1C-4C71-A92C-E9AE9116A7F1}" presName="spacer" presStyleCnt="0"/>
      <dgm:spPr/>
    </dgm:pt>
    <dgm:pt modelId="{85A44C59-9390-084B-8CA2-82DD592EFFD1}" type="pres">
      <dgm:prSet presAssocID="{4D83F239-D608-4616-9827-67D3A68CC37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4E3F204-46CA-5145-8206-197853E1C2B5}" type="pres">
      <dgm:prSet presAssocID="{AFB24FA1-A710-4BD0-9562-CE65391DA490}" presName="spacer" presStyleCnt="0"/>
      <dgm:spPr/>
    </dgm:pt>
    <dgm:pt modelId="{AAC12F49-6947-2045-A11E-9D578733B8E0}" type="pres">
      <dgm:prSet presAssocID="{819AB88C-90E9-4C4E-AADD-9903473B5C1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61A6DA4-B8C8-4836-B8FC-78AB7A33EDAA}" srcId="{9A6FFA9B-74AB-428B-A6C9-A79D1BE68A97}" destId="{819AB88C-90E9-4C4E-AADD-9903473B5C1D}" srcOrd="2" destOrd="0" parTransId="{4E82A283-E88D-43AB-B126-BDAAA7988187}" sibTransId="{E10568A1-488C-4D58-852B-96F0741F8B57}"/>
    <dgm:cxn modelId="{9A4332B1-351D-434A-BD0E-5ED26CB6E41A}" type="presOf" srcId="{4D83F239-D608-4616-9827-67D3A68CC377}" destId="{85A44C59-9390-084B-8CA2-82DD592EFFD1}" srcOrd="0" destOrd="0" presId="urn:microsoft.com/office/officeart/2005/8/layout/vList2"/>
    <dgm:cxn modelId="{BAB49FB3-5162-2E43-99D8-9A65BC7CE86E}" type="presOf" srcId="{F121916B-111F-48F6-8D2D-04AD8B034BBB}" destId="{7DE3AA6F-B034-4845-8FBD-A34F6C255250}" srcOrd="0" destOrd="0" presId="urn:microsoft.com/office/officeart/2005/8/layout/vList2"/>
    <dgm:cxn modelId="{84F1F2C4-DD44-4D68-8F23-46C7D73067EF}" srcId="{9A6FFA9B-74AB-428B-A6C9-A79D1BE68A97}" destId="{F121916B-111F-48F6-8D2D-04AD8B034BBB}" srcOrd="0" destOrd="0" parTransId="{6FB409F3-AA3E-47E7-864D-C7D5892DFA93}" sibTransId="{565DDAB4-CD1C-4C71-A92C-E9AE9116A7F1}"/>
    <dgm:cxn modelId="{8090CF13-30E5-E046-B91A-ECB3560CD6C8}" type="presOf" srcId="{819AB88C-90E9-4C4E-AADD-9903473B5C1D}" destId="{AAC12F49-6947-2045-A11E-9D578733B8E0}" srcOrd="0" destOrd="0" presId="urn:microsoft.com/office/officeart/2005/8/layout/vList2"/>
    <dgm:cxn modelId="{88BFF534-16EA-4422-B907-26BA18E2BF2A}" srcId="{9A6FFA9B-74AB-428B-A6C9-A79D1BE68A97}" destId="{4D83F239-D608-4616-9827-67D3A68CC377}" srcOrd="1" destOrd="0" parTransId="{215EFB24-E056-40D3-B40D-7CB13C368E6A}" sibTransId="{AFB24FA1-A710-4BD0-9562-CE65391DA490}"/>
    <dgm:cxn modelId="{7FC4F6A2-4961-1B40-BE27-FCCD7C643ADC}" type="presOf" srcId="{9A6FFA9B-74AB-428B-A6C9-A79D1BE68A97}" destId="{1649F455-04F9-014F-A99A-66AC10451F0A}" srcOrd="0" destOrd="0" presId="urn:microsoft.com/office/officeart/2005/8/layout/vList2"/>
    <dgm:cxn modelId="{526E3CDD-05DA-F245-B2BA-EDD4AD552C17}" type="presParOf" srcId="{1649F455-04F9-014F-A99A-66AC10451F0A}" destId="{7DE3AA6F-B034-4845-8FBD-A34F6C255250}" srcOrd="0" destOrd="0" presId="urn:microsoft.com/office/officeart/2005/8/layout/vList2"/>
    <dgm:cxn modelId="{5694D48E-E2A8-804A-AEC2-F6767CA21BCA}" type="presParOf" srcId="{1649F455-04F9-014F-A99A-66AC10451F0A}" destId="{318723B6-1C6B-4748-9252-329E4225F115}" srcOrd="1" destOrd="0" presId="urn:microsoft.com/office/officeart/2005/8/layout/vList2"/>
    <dgm:cxn modelId="{26D81993-A517-5F4A-A33D-2960F94BBC5F}" type="presParOf" srcId="{1649F455-04F9-014F-A99A-66AC10451F0A}" destId="{85A44C59-9390-084B-8CA2-82DD592EFFD1}" srcOrd="2" destOrd="0" presId="urn:microsoft.com/office/officeart/2005/8/layout/vList2"/>
    <dgm:cxn modelId="{07DC3F88-B6A8-D047-A31A-6B930C25AE64}" type="presParOf" srcId="{1649F455-04F9-014F-A99A-66AC10451F0A}" destId="{04E3F204-46CA-5145-8206-197853E1C2B5}" srcOrd="3" destOrd="0" presId="urn:microsoft.com/office/officeart/2005/8/layout/vList2"/>
    <dgm:cxn modelId="{103A10EE-ABA8-5043-B7F5-828836986A16}" type="presParOf" srcId="{1649F455-04F9-014F-A99A-66AC10451F0A}" destId="{AAC12F49-6947-2045-A11E-9D578733B8E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3B2F3-2722-3E49-8EB7-57592D0647FA}">
      <dsp:nvSpPr>
        <dsp:cNvPr id="0" name=""/>
        <dsp:cNvSpPr/>
      </dsp:nvSpPr>
      <dsp:spPr>
        <a:xfrm>
          <a:off x="0" y="372451"/>
          <a:ext cx="5115491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/>
            <a:t>Elsődleges joganyag</a:t>
          </a:r>
          <a:endParaRPr lang="en-US" sz="2000" kern="1200"/>
        </a:p>
      </dsp:txBody>
      <dsp:txXfrm>
        <a:off x="38784" y="411235"/>
        <a:ext cx="5037923" cy="716935"/>
      </dsp:txXfrm>
    </dsp:sp>
    <dsp:sp modelId="{E294A94E-804D-3149-82CB-3EA366D28DCB}">
      <dsp:nvSpPr>
        <dsp:cNvPr id="0" name=""/>
        <dsp:cNvSpPr/>
      </dsp:nvSpPr>
      <dsp:spPr>
        <a:xfrm>
          <a:off x="0" y="1224554"/>
          <a:ext cx="5115491" cy="794503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/>
            <a:t>Másodlagos joganyag</a:t>
          </a:r>
          <a:endParaRPr lang="en-US" sz="2000" kern="1200"/>
        </a:p>
      </dsp:txBody>
      <dsp:txXfrm>
        <a:off x="38784" y="1263338"/>
        <a:ext cx="5037923" cy="716935"/>
      </dsp:txXfrm>
    </dsp:sp>
    <dsp:sp modelId="{A19E9022-AFB9-6A44-A518-6AFA4301DCF8}">
      <dsp:nvSpPr>
        <dsp:cNvPr id="0" name=""/>
        <dsp:cNvSpPr/>
      </dsp:nvSpPr>
      <dsp:spPr>
        <a:xfrm>
          <a:off x="0" y="2076657"/>
          <a:ext cx="5115491" cy="794503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/>
            <a:t>Az Unió nemzetközi szerződései</a:t>
          </a:r>
          <a:endParaRPr lang="en-US" sz="2000" kern="1200"/>
        </a:p>
      </dsp:txBody>
      <dsp:txXfrm>
        <a:off x="38784" y="2115441"/>
        <a:ext cx="5037923" cy="716935"/>
      </dsp:txXfrm>
    </dsp:sp>
    <dsp:sp modelId="{92B018F4-D874-F243-A50D-6FA55E9E1EC7}">
      <dsp:nvSpPr>
        <dsp:cNvPr id="0" name=""/>
        <dsp:cNvSpPr/>
      </dsp:nvSpPr>
      <dsp:spPr>
        <a:xfrm>
          <a:off x="0" y="2928760"/>
          <a:ext cx="5115491" cy="794503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/>
            <a:t>Bel- és igazságügyi együttműködés 2009 előtti jogforrásai (hatályon kívül helyezésükig)</a:t>
          </a:r>
          <a:endParaRPr lang="en-US" sz="2000" kern="1200"/>
        </a:p>
      </dsp:txBody>
      <dsp:txXfrm>
        <a:off x="38784" y="2967544"/>
        <a:ext cx="5037923" cy="716935"/>
      </dsp:txXfrm>
    </dsp:sp>
    <dsp:sp modelId="{153C25EA-6E22-D248-B331-EC73AD9E1B71}">
      <dsp:nvSpPr>
        <dsp:cNvPr id="0" name=""/>
        <dsp:cNvSpPr/>
      </dsp:nvSpPr>
      <dsp:spPr>
        <a:xfrm>
          <a:off x="0" y="3780863"/>
          <a:ext cx="5115491" cy="79450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/>
            <a:t>Közös kül- és biztonságpolitika keretében elfogadott aktusok</a:t>
          </a:r>
          <a:endParaRPr lang="en-US" sz="2000" kern="1200"/>
        </a:p>
      </dsp:txBody>
      <dsp:txXfrm>
        <a:off x="38784" y="3819647"/>
        <a:ext cx="5037923" cy="71693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95BED-0D3B-D74B-82BA-676FDE35F0CE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35CD3-B910-FA47-A31C-8A53555BE770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/>
            <a:t>A </a:t>
          </a:r>
          <a:r>
            <a:rPr lang="hu-HU" sz="2100" b="1" kern="1200" dirty="0"/>
            <a:t>vertikális közvetlen hatály </a:t>
          </a:r>
          <a:r>
            <a:rPr lang="hu-HU" sz="2100" kern="1200" dirty="0"/>
            <a:t>a magánszemélyek és az országok közötti kapcsolatokban játszik szerepet. Lényege, hogy a magánszemélyek valamely európai jogszabályra hivatkozhatnak az országgal szemben.</a:t>
          </a:r>
          <a:endParaRPr lang="en-US" sz="2100" kern="1200" dirty="0"/>
        </a:p>
      </dsp:txBody>
      <dsp:txXfrm>
        <a:off x="678914" y="525899"/>
        <a:ext cx="4067491" cy="2525499"/>
      </dsp:txXfrm>
    </dsp:sp>
    <dsp:sp modelId="{8E0F3762-A708-AF49-8118-4BE32EBA6DBC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C4279-2F27-0844-8685-5006D0E3C5DD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/>
            <a:t>A </a:t>
          </a:r>
          <a:r>
            <a:rPr lang="hu-HU" sz="2100" b="1" kern="1200"/>
            <a:t>horizontális közvetlen hatály </a:t>
          </a:r>
          <a:r>
            <a:rPr lang="hu-HU" sz="2100" kern="1200"/>
            <a:t>a magánszemélyek egymás közötti kapcsolataiban játszik szerepet. Lényege, hogy a magánszemélyek egy másik magánszeméllyel szemben hivatkozhatnak valamely európai jogszabályra.</a:t>
          </a:r>
          <a:endParaRPr lang="en-US" sz="2100" kern="1200"/>
        </a:p>
      </dsp:txBody>
      <dsp:txXfrm>
        <a:off x="5842357" y="525899"/>
        <a:ext cx="4067491" cy="25254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36FF0-B3A9-3941-920E-49B4943A9426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A22C0-5F55-B946-851A-C6D9C67FD011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b="1" kern="1200" dirty="0"/>
            <a:t>Rendelet: </a:t>
          </a:r>
          <a:r>
            <a:rPr lang="hu-HU" sz="2600" kern="1200" dirty="0"/>
            <a:t>természetéből fakadóan mind horizontálisan, mind vertikálisan közvetlenül hatályosul</a:t>
          </a:r>
          <a:endParaRPr lang="en-US" sz="2600" kern="1200" dirty="0"/>
        </a:p>
      </dsp:txBody>
      <dsp:txXfrm>
        <a:off x="678914" y="525899"/>
        <a:ext cx="4067491" cy="2525499"/>
      </dsp:txXfrm>
    </dsp:sp>
    <dsp:sp modelId="{D1209CB0-1FBF-374C-90D7-95A9DE2AA2D9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85D35-EFC4-084D-AEE5-8BDC953D80C2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b="1" kern="1200" dirty="0"/>
            <a:t>Határozat: </a:t>
          </a:r>
          <a:r>
            <a:rPr lang="hu-HU" sz="2600" kern="1200" dirty="0"/>
            <a:t>ha a határozat szabályai tartalmilag alkalmasak rá, hivatkozhatók magánszemélyek által  intézményekkel és tagállamokkal szemben is </a:t>
          </a:r>
          <a:endParaRPr lang="en-US" sz="2600" kern="1200" dirty="0"/>
        </a:p>
      </dsp:txBody>
      <dsp:txXfrm>
        <a:off x="5842357" y="525899"/>
        <a:ext cx="4067491" cy="252549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06704F-EC87-114B-8F21-0F8FB5283E3F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DEFA8-1513-1C47-A847-A996C42C211C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/>
            <a:t>Csak </a:t>
          </a:r>
          <a:r>
            <a:rPr lang="hu-HU" sz="1600" b="1" kern="1200" dirty="0"/>
            <a:t>vertikális közvetlen hatály</a:t>
          </a:r>
          <a:endParaRPr lang="en-US" sz="1600" b="1" kern="1200" dirty="0"/>
        </a:p>
      </dsp:txBody>
      <dsp:txXfrm>
        <a:off x="369163" y="865197"/>
        <a:ext cx="2740203" cy="1701388"/>
      </dsp:txXfrm>
    </dsp:sp>
    <dsp:sp modelId="{4B3E020D-0076-384E-A0A2-3F67D53E1D84}">
      <dsp:nvSpPr>
        <dsp:cNvPr id="0" name=""/>
        <dsp:cNvSpPr/>
      </dsp:nvSpPr>
      <dsp:spPr>
        <a:xfrm>
          <a:off x="3478529" y="511845"/>
          <a:ext cx="2846069" cy="18072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787CA-70BB-D24F-B1A8-90EB7FA5F708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/>
            <a:t>Nincs horizontális követlen hatály: </a:t>
          </a:r>
          <a:r>
            <a:rPr lang="hu-HU" sz="1600" kern="1200" dirty="0"/>
            <a:t>magánjogi jogalanyokra nem róhatnak kötelezettséget egymás közötti jogvitáikban</a:t>
          </a:r>
          <a:endParaRPr lang="en-US" sz="1600" kern="1200" dirty="0"/>
        </a:p>
      </dsp:txBody>
      <dsp:txXfrm>
        <a:off x="3847692" y="865197"/>
        <a:ext cx="2740203" cy="1701388"/>
      </dsp:txXfrm>
    </dsp:sp>
    <dsp:sp modelId="{5A58548E-FAC3-3F4B-8B48-3CFBAFAC0435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8795F-5B60-554B-8FC7-40DDB7010614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/>
            <a:t>Nincs fordított vertikális közvetlen hatály: az </a:t>
          </a:r>
          <a:r>
            <a:rPr lang="hu-HU" sz="1600" kern="1200" dirty="0"/>
            <a:t>állam nem érvényesíthet olyan irányelvben foglalt kötelezettséget a magánjog jogalanyaival szemben, amelyet nem ültetett át a nemzeti jogba </a:t>
          </a:r>
          <a:endParaRPr lang="en-US" sz="1600" kern="1200" dirty="0"/>
        </a:p>
      </dsp:txBody>
      <dsp:txXfrm>
        <a:off x="7326222" y="865197"/>
        <a:ext cx="2740203" cy="1701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267A0-499A-6140-9648-653C21549D14}">
      <dsp:nvSpPr>
        <dsp:cNvPr id="0" name=""/>
        <dsp:cNvSpPr/>
      </dsp:nvSpPr>
      <dsp:spPr>
        <a:xfrm>
          <a:off x="163891" y="2786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4044DA-59E6-AC42-8798-1F2B3406986E}">
      <dsp:nvSpPr>
        <dsp:cNvPr id="0" name=""/>
        <dsp:cNvSpPr/>
      </dsp:nvSpPr>
      <dsp:spPr>
        <a:xfrm>
          <a:off x="633295" y="448720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/>
            <a:t>Alapító szerződések és ezek módosításai, csatlakozási szerződések, szerződésekhez csatolt jegyzőkönyvek, mellékletek, az EU Alapjogi Chartája</a:t>
          </a:r>
          <a:endParaRPr lang="en-US" sz="2600" kern="1200" dirty="0"/>
        </a:p>
      </dsp:txBody>
      <dsp:txXfrm>
        <a:off x="711867" y="527292"/>
        <a:ext cx="4067491" cy="2525499"/>
      </dsp:txXfrm>
    </dsp:sp>
    <dsp:sp modelId="{ABCFF491-D335-E34C-A8CA-DD7D69F070DE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FBB0E-5710-D84A-A476-0B4902D197E0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/>
            <a:t>Általános jogelvek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/>
            <a:t> - Emberi jogok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/>
            <a:t>    - Jogállami elvek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>
        <a:off x="5842357" y="525899"/>
        <a:ext cx="4067491" cy="25254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2B8AE1-196C-B647-B605-74698D0D81DC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F96D8-F14E-054D-AF15-B3C5E44513DC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/>
            <a:t>Az Európai Unió (korábban: EK) által kötött szerződések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Pl. vámtarifa- és kereskedelmi egyezmények</a:t>
          </a:r>
          <a:endParaRPr lang="en-US" sz="1800" kern="1200" dirty="0"/>
        </a:p>
      </dsp:txBody>
      <dsp:txXfrm>
        <a:off x="678914" y="525899"/>
        <a:ext cx="4067491" cy="2525499"/>
      </dsp:txXfrm>
    </dsp:sp>
    <dsp:sp modelId="{D6E9CBA3-09B2-2C4F-B288-86E72D0F6BB0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6F913-B1D7-7549-A66A-60A386C25977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/>
            <a:t>Vegyes szerződések, amelyekben az Európai Unió (korábban: EK)  és a tagállamok is szerződő felek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Pl. </a:t>
          </a:r>
          <a:r>
            <a:rPr lang="hu-HU" sz="1800" kern="1200" dirty="0" err="1"/>
            <a:t>GATS-hoz</a:t>
          </a:r>
          <a:r>
            <a:rPr lang="hu-HU" sz="1800" kern="1200" dirty="0"/>
            <a:t>, </a:t>
          </a:r>
          <a:r>
            <a:rPr lang="hu-HU" sz="1800" kern="1200" dirty="0" err="1"/>
            <a:t>TRIPS-hez</a:t>
          </a:r>
          <a:r>
            <a:rPr lang="hu-HU" sz="1800" kern="1200" dirty="0"/>
            <a:t>, ENSZ Tengerjogi Egyezményéhez (UNCLOS) való csatlakozás</a:t>
          </a:r>
          <a:endParaRPr lang="en-US" sz="1800" kern="1200" dirty="0"/>
        </a:p>
      </dsp:txBody>
      <dsp:txXfrm>
        <a:off x="5842357" y="525899"/>
        <a:ext cx="4067491" cy="25254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DD238-C9C9-D94B-9B15-1621B4985D73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04E9A9-F39D-AA4B-8D50-069A099AB2E3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kern="1200" dirty="0"/>
            <a:t>Jogalkotási aktusok  </a:t>
          </a:r>
          <a:endParaRPr lang="en-US" sz="3000" kern="1200" dirty="0"/>
        </a:p>
      </dsp:txBody>
      <dsp:txXfrm>
        <a:off x="678914" y="525899"/>
        <a:ext cx="4067491" cy="2525499"/>
      </dsp:txXfrm>
    </dsp:sp>
    <dsp:sp modelId="{185A6EC4-D5F5-5040-B3B1-CCEC72B68050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A740B-0E55-9642-80CA-9B023125B25A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kern="1200"/>
            <a:t>Nem jogalkotási aktusok – felhatalmazás alapján vagy végrehajtási hatáskörben elfogadott jogi aktusok</a:t>
          </a:r>
          <a:endParaRPr lang="en-US" sz="3000" kern="1200"/>
        </a:p>
      </dsp:txBody>
      <dsp:txXfrm>
        <a:off x="5842357" y="525899"/>
        <a:ext cx="4067491" cy="25254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3DD64-8C74-A448-BFA9-8A234A9B3EE3}">
      <dsp:nvSpPr>
        <dsp:cNvPr id="0" name=""/>
        <dsp:cNvSpPr/>
      </dsp:nvSpPr>
      <dsp:spPr>
        <a:xfrm>
          <a:off x="0" y="186828"/>
          <a:ext cx="5115491" cy="1235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/>
            <a:t>Jogalkotási aktusok: </a:t>
          </a:r>
          <a:r>
            <a:rPr lang="hu-HU" sz="1600" kern="1200" dirty="0"/>
            <a:t>csak az alapító szerződésekben foglalt jogalkotási eljárásban fogadhatók el, ami lehet </a:t>
          </a:r>
          <a:r>
            <a:rPr lang="hu-HU" sz="1600" b="1" kern="1200" dirty="0"/>
            <a:t>rendes jogalkotási eljárás</a:t>
          </a:r>
          <a:r>
            <a:rPr lang="hu-HU" sz="1600" kern="1200" dirty="0"/>
            <a:t> vagy </a:t>
          </a:r>
          <a:r>
            <a:rPr lang="hu-HU" sz="1600" b="1" kern="1200" dirty="0"/>
            <a:t>különleges jogalkotási eljárás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/>
            <a:t>(EUMSZ 289. cikk)</a:t>
          </a:r>
          <a:endParaRPr lang="en-US" sz="1600" kern="1200" dirty="0"/>
        </a:p>
      </dsp:txBody>
      <dsp:txXfrm>
        <a:off x="60313" y="247141"/>
        <a:ext cx="4994865" cy="1114894"/>
      </dsp:txXfrm>
    </dsp:sp>
    <dsp:sp modelId="{55A0D047-079E-4C43-AC2A-DF0576C95653}">
      <dsp:nvSpPr>
        <dsp:cNvPr id="0" name=""/>
        <dsp:cNvSpPr/>
      </dsp:nvSpPr>
      <dsp:spPr>
        <a:xfrm>
          <a:off x="0" y="1422348"/>
          <a:ext cx="5115491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417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/>
            <a:t>Formája: </a:t>
          </a:r>
          <a:r>
            <a:rPr lang="hu-HU" sz="1600" b="1" kern="1200" dirty="0"/>
            <a:t>rendelet, irányelv, határozat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"</a:t>
          </a:r>
          <a:r>
            <a:rPr lang="en-US" sz="1600" kern="1200" dirty="0" err="1"/>
            <a:t>jogalkotási</a:t>
          </a:r>
          <a:r>
            <a:rPr lang="en-US" sz="1600" kern="1200" dirty="0"/>
            <a:t> </a:t>
          </a:r>
          <a:r>
            <a:rPr lang="en-US" sz="1600" kern="1200" dirty="0" err="1"/>
            <a:t>jelleg</a:t>
          </a:r>
          <a:r>
            <a:rPr lang="en-US" sz="1600" kern="1200" dirty="0"/>
            <a:t>"</a:t>
          </a:r>
        </a:p>
      </dsp:txBody>
      <dsp:txXfrm>
        <a:off x="0" y="1422348"/>
        <a:ext cx="5115491" cy="546480"/>
      </dsp:txXfrm>
    </dsp:sp>
    <dsp:sp modelId="{08BDBED0-53C1-BE47-BBC9-E5E36CC932A6}">
      <dsp:nvSpPr>
        <dsp:cNvPr id="0" name=""/>
        <dsp:cNvSpPr/>
      </dsp:nvSpPr>
      <dsp:spPr>
        <a:xfrm>
          <a:off x="0" y="1968829"/>
          <a:ext cx="5115491" cy="12355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/>
            <a:t>Nem jogalkotási aktusok: </a:t>
          </a:r>
          <a:r>
            <a:rPr lang="hu-HU" sz="1600" kern="1200" dirty="0"/>
            <a:t>felhatalmazás alapján vagy végrehajtási hatáskörben elfogadott jogi aktusok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/>
            <a:t>(EUMSZ 290.-291. cikk)</a:t>
          </a:r>
          <a:endParaRPr lang="en-US" sz="1600" b="1" kern="1200" dirty="0"/>
        </a:p>
      </dsp:txBody>
      <dsp:txXfrm>
        <a:off x="60313" y="2029142"/>
        <a:ext cx="4994865" cy="1114894"/>
      </dsp:txXfrm>
    </dsp:sp>
    <dsp:sp modelId="{2C924E73-7020-5C44-81CF-7B1BA3ADA12C}">
      <dsp:nvSpPr>
        <dsp:cNvPr id="0" name=""/>
        <dsp:cNvSpPr/>
      </dsp:nvSpPr>
      <dsp:spPr>
        <a:xfrm>
          <a:off x="0" y="3204348"/>
          <a:ext cx="5115491" cy="155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417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/>
            <a:t>Formája: </a:t>
          </a:r>
          <a:r>
            <a:rPr lang="hu-HU" sz="1600" b="1" kern="1200" dirty="0"/>
            <a:t>rendelet, irányelv, határozat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b="1" kern="1200"/>
            <a:t>Jogalkotási aktus felhatalmazása alapján </a:t>
          </a:r>
          <a:r>
            <a:rPr lang="hu-HU" sz="1600" kern="1200"/>
            <a:t>kerül elfogadásra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/>
            <a:t>Hierarchiában a </a:t>
          </a:r>
          <a:r>
            <a:rPr lang="hu-HU" sz="1600" b="1" kern="1200" dirty="0"/>
            <a:t>jogalkotási aktusok alatt </a:t>
          </a:r>
          <a:r>
            <a:rPr lang="hu-HU" sz="1600" kern="1200" dirty="0"/>
            <a:t>helyezkednek el (290.-291. cikkek alapján)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/>
            <a:t>"</a:t>
          </a:r>
          <a:r>
            <a:rPr lang="en-US" sz="1600" kern="1200" dirty="0" err="1"/>
            <a:t>végrehajtási</a:t>
          </a:r>
          <a:r>
            <a:rPr lang="en-US" sz="1600" kern="1200" dirty="0"/>
            <a:t> </a:t>
          </a:r>
          <a:r>
            <a:rPr lang="en-US" sz="1600" kern="1200" dirty="0" err="1"/>
            <a:t>jelleg</a:t>
          </a:r>
          <a:r>
            <a:rPr lang="en-US" sz="1600" kern="1200" dirty="0"/>
            <a:t>"</a:t>
          </a:r>
        </a:p>
      </dsp:txBody>
      <dsp:txXfrm>
        <a:off x="0" y="3204348"/>
        <a:ext cx="5115491" cy="15566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BEDF2-401E-4743-A70B-0B8C6126433A}">
      <dsp:nvSpPr>
        <dsp:cNvPr id="0" name=""/>
        <dsp:cNvSpPr/>
      </dsp:nvSpPr>
      <dsp:spPr>
        <a:xfrm>
          <a:off x="0" y="344113"/>
          <a:ext cx="10389493" cy="1299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340" tIns="312420" rIns="80634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i="1" kern="1200"/>
            <a:t>„Ennek az irányelvnek az a célja, hogy a fogyasztóvédelem magas szintjének elérése révén hozzájáruljon a belső piac megfelelő működéséhez azáltal, hogy </a:t>
          </a:r>
          <a:r>
            <a:rPr lang="hu-HU" sz="1500" b="1" i="1" kern="1200"/>
            <a:t>közelíti</a:t>
          </a:r>
          <a:r>
            <a:rPr lang="hu-HU" sz="1500" i="1" kern="1200"/>
            <a:t> a fogyasztók és kereskedők között kötött szerződésekre vonatkozó </a:t>
          </a:r>
          <a:r>
            <a:rPr lang="hu-HU" sz="1500" b="1" i="1" kern="1200"/>
            <a:t>tagállami törvényi, rendeleti és közigazgatási rendelkezések bizonyos vonatkozásait</a:t>
          </a:r>
          <a:r>
            <a:rPr lang="hu-HU" sz="1500" i="1" kern="1200"/>
            <a:t>.”</a:t>
          </a:r>
          <a:r>
            <a:rPr lang="hu-HU" sz="1500" kern="1200">
              <a:hlinkClick xmlns:r="http://schemas.openxmlformats.org/officeDocument/2006/relationships" r:id="rId1"/>
            </a:rPr>
            <a:t> 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>
              <a:hlinkClick xmlns:r="http://schemas.openxmlformats.org/officeDocument/2006/relationships" r:id="rId1"/>
            </a:rPr>
            <a:t>https://eur-lex.europa.eu/legal-content/HU/TXT/PDF/?uri=CELEX:32011L0083&amp;from=HU</a:t>
          </a:r>
          <a:endParaRPr lang="en-US" sz="1500" kern="1200"/>
        </a:p>
      </dsp:txBody>
      <dsp:txXfrm>
        <a:off x="0" y="344113"/>
        <a:ext cx="10389493" cy="1299375"/>
      </dsp:txXfrm>
    </dsp:sp>
    <dsp:sp modelId="{AE97930A-148B-C749-80F2-A03F2146C2C9}">
      <dsp:nvSpPr>
        <dsp:cNvPr id="0" name=""/>
        <dsp:cNvSpPr/>
      </dsp:nvSpPr>
      <dsp:spPr>
        <a:xfrm>
          <a:off x="519474" y="122713"/>
          <a:ext cx="7272645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889" tIns="0" rIns="274889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/>
            <a:t>A fogyasztók jogairól szóló irányelv:</a:t>
          </a:r>
          <a:endParaRPr lang="en-US" sz="1500" kern="1200"/>
        </a:p>
      </dsp:txBody>
      <dsp:txXfrm>
        <a:off x="541090" y="144329"/>
        <a:ext cx="7229413" cy="399568"/>
      </dsp:txXfrm>
    </dsp:sp>
    <dsp:sp modelId="{DDA8B515-0FFB-1C44-91EC-24A55EC302ED}">
      <dsp:nvSpPr>
        <dsp:cNvPr id="0" name=""/>
        <dsp:cNvSpPr/>
      </dsp:nvSpPr>
      <dsp:spPr>
        <a:xfrm>
          <a:off x="0" y="1945889"/>
          <a:ext cx="10389493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340" tIns="312420" rIns="80634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i="1" kern="1200"/>
            <a:t>„</a:t>
          </a:r>
          <a:r>
            <a:rPr lang="hu-HU" sz="1500" b="1" i="1" kern="1200"/>
            <a:t>Ez a rendelet meghatározza az ökológiai termelés elveit és megállapítja az ökológiai termelésre</a:t>
          </a:r>
          <a:r>
            <a:rPr lang="hu-HU" sz="1500" i="1" kern="1200"/>
            <a:t>, a kapcsolódó tanúsításra és az ökológiai termelésre utaló jelzések jelöléseken és a reklámozásban való használatára, valamint az (EU) 2017/625 rendeletben megállapított ellenőrzéseket kiegészítő további ellenőrzésekre </a:t>
          </a:r>
          <a:r>
            <a:rPr lang="hu-HU" sz="1500" b="1" i="1" kern="1200"/>
            <a:t>vonatkozó szabályokat</a:t>
          </a:r>
          <a:r>
            <a:rPr lang="hu-HU" sz="1500" i="1" kern="1200"/>
            <a:t>.”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>
              <a:hlinkClick xmlns:r="http://schemas.openxmlformats.org/officeDocument/2006/relationships" r:id="rId2"/>
            </a:rPr>
            <a:t>https://eur-lex.europa.eu/legal-content/HU/TXT/PDF/?uri=CELEX:32018R0848&amp;from=DE</a:t>
          </a:r>
          <a:endParaRPr lang="en-US" sz="1500" kern="1200"/>
        </a:p>
      </dsp:txBody>
      <dsp:txXfrm>
        <a:off x="0" y="1945889"/>
        <a:ext cx="10389493" cy="1512000"/>
      </dsp:txXfrm>
    </dsp:sp>
    <dsp:sp modelId="{DD7B7AD3-9D7A-654F-8819-A47F261A58E1}">
      <dsp:nvSpPr>
        <dsp:cNvPr id="0" name=""/>
        <dsp:cNvSpPr/>
      </dsp:nvSpPr>
      <dsp:spPr>
        <a:xfrm>
          <a:off x="519474" y="1724489"/>
          <a:ext cx="7272645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889" tIns="0" rIns="274889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/>
            <a:t>Az ökológiai termelésről és az ökológiai termékek jelöléséről szóló rendelet:</a:t>
          </a:r>
          <a:endParaRPr lang="en-US" sz="1500" kern="1200"/>
        </a:p>
      </dsp:txBody>
      <dsp:txXfrm>
        <a:off x="541090" y="1746105"/>
        <a:ext cx="7229413" cy="3995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A7E35-7C1C-0F4B-B2BB-C698CAE4B9FD}">
      <dsp:nvSpPr>
        <dsp:cNvPr id="0" name=""/>
        <dsp:cNvSpPr/>
      </dsp:nvSpPr>
      <dsp:spPr>
        <a:xfrm>
          <a:off x="0" y="93453"/>
          <a:ext cx="5115491" cy="11547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/>
            <a:t>Elsődleges és másodlagos jogforrások között VAN, elsődlegesnek való megfelelés érvényességi kellék</a:t>
          </a:r>
          <a:endParaRPr lang="en-US" sz="2100" kern="1200" dirty="0"/>
        </a:p>
      </dsp:txBody>
      <dsp:txXfrm>
        <a:off x="56372" y="149825"/>
        <a:ext cx="5002747" cy="1042045"/>
      </dsp:txXfrm>
    </dsp:sp>
    <dsp:sp modelId="{E1B5F0A8-4A01-EB42-8F55-9733EE4430B6}">
      <dsp:nvSpPr>
        <dsp:cNvPr id="0" name=""/>
        <dsp:cNvSpPr/>
      </dsp:nvSpPr>
      <dsp:spPr>
        <a:xfrm>
          <a:off x="0" y="1308723"/>
          <a:ext cx="5115491" cy="115478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/>
            <a:t>Másodlagos jogforrások között NINCS egyértelmű hierarchia, DE:</a:t>
          </a:r>
          <a:endParaRPr lang="en-US" sz="2100" kern="1200"/>
        </a:p>
      </dsp:txBody>
      <dsp:txXfrm>
        <a:off x="56372" y="1365095"/>
        <a:ext cx="5002747" cy="1042045"/>
      </dsp:txXfrm>
    </dsp:sp>
    <dsp:sp modelId="{80D1DBCE-95A2-A54F-9F75-F6BA05832795}">
      <dsp:nvSpPr>
        <dsp:cNvPr id="0" name=""/>
        <dsp:cNvSpPr/>
      </dsp:nvSpPr>
      <dsp:spPr>
        <a:xfrm>
          <a:off x="0" y="2463513"/>
          <a:ext cx="5115491" cy="2390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417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/>
            <a:t>Jogalkotási és nem jogalkotási aktusok között van (felhatalmazásnak meg kell felelni)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/>
            <a:t>Általános jogértelmezési szabályok 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i="1" kern="1200" dirty="0" err="1"/>
            <a:t>lex</a:t>
          </a:r>
          <a:r>
            <a:rPr lang="hu-HU" sz="1600" i="1" kern="1200" dirty="0"/>
            <a:t> </a:t>
          </a:r>
          <a:r>
            <a:rPr lang="hu-HU" sz="1600" i="1" kern="1200" dirty="0" err="1"/>
            <a:t>posterior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i="1" kern="1200" dirty="0" err="1"/>
            <a:t>lex</a:t>
          </a:r>
          <a:r>
            <a:rPr lang="hu-HU" sz="1600" i="1" kern="1200" dirty="0"/>
            <a:t> </a:t>
          </a:r>
          <a:r>
            <a:rPr lang="hu-HU" sz="1600" i="1" kern="1200" dirty="0" err="1"/>
            <a:t>specialis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/>
            <a:t>konkrét, egyedi döntés nem lehet ellentétes az általános szabállyal (pl. egy határozat egy rendelettel)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kern="1200" dirty="0"/>
        </a:p>
      </dsp:txBody>
      <dsp:txXfrm>
        <a:off x="0" y="2463513"/>
        <a:ext cx="5115491" cy="23908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6AB20-552C-5444-BEB6-DC78915B49D2}">
      <dsp:nvSpPr>
        <dsp:cNvPr id="0" name=""/>
        <dsp:cNvSpPr/>
      </dsp:nvSpPr>
      <dsp:spPr>
        <a:xfrm>
          <a:off x="0" y="5959"/>
          <a:ext cx="10119359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/>
            <a:t>Az uniós jog elsőbbséget élvez a tagállami joggal szemben</a:t>
          </a:r>
          <a:endParaRPr lang="en-US" sz="2100" kern="1200" dirty="0"/>
        </a:p>
      </dsp:txBody>
      <dsp:txXfrm>
        <a:off x="24588" y="30547"/>
        <a:ext cx="10070183" cy="454509"/>
      </dsp:txXfrm>
    </dsp:sp>
    <dsp:sp modelId="{27DB2833-1F7F-8D4E-AF38-F559CB8F57D7}">
      <dsp:nvSpPr>
        <dsp:cNvPr id="0" name=""/>
        <dsp:cNvSpPr/>
      </dsp:nvSpPr>
      <dsp:spPr>
        <a:xfrm>
          <a:off x="0" y="509644"/>
          <a:ext cx="10119359" cy="49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b="1" kern="1200" dirty="0"/>
            <a:t>Costa v. </a:t>
          </a:r>
          <a:r>
            <a:rPr lang="hu-HU" sz="1600" b="1" kern="1200" dirty="0" err="1"/>
            <a:t>Enel</a:t>
          </a:r>
          <a:r>
            <a:rPr lang="hu-HU" sz="1600" b="1" kern="1200" dirty="0"/>
            <a:t> ügy </a:t>
          </a:r>
          <a:r>
            <a:rPr lang="hu-HU" sz="1600" kern="1200" dirty="0"/>
            <a:t>(1964) – a közösségi jog alkalmazásának nem akadálya, hogy egy későbbi tagállami szabály ellentétes vele</a:t>
          </a:r>
          <a:endParaRPr lang="en-US" sz="1600" kern="1200" dirty="0"/>
        </a:p>
      </dsp:txBody>
      <dsp:txXfrm>
        <a:off x="0" y="509644"/>
        <a:ext cx="10119359" cy="499904"/>
      </dsp:txXfrm>
    </dsp:sp>
    <dsp:sp modelId="{52FB9C0D-7117-BB4D-B1E0-827F2E5F9C32}">
      <dsp:nvSpPr>
        <dsp:cNvPr id="0" name=""/>
        <dsp:cNvSpPr/>
      </dsp:nvSpPr>
      <dsp:spPr>
        <a:xfrm>
          <a:off x="0" y="1009549"/>
          <a:ext cx="10119359" cy="50368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/>
            <a:t>Az uniós jog elsőbbséget élvez a tagállami alkotmányokkal szemben is</a:t>
          </a:r>
          <a:endParaRPr lang="en-US" sz="2100" kern="1200" dirty="0"/>
        </a:p>
      </dsp:txBody>
      <dsp:txXfrm>
        <a:off x="24588" y="1034137"/>
        <a:ext cx="10070183" cy="454509"/>
      </dsp:txXfrm>
    </dsp:sp>
    <dsp:sp modelId="{EE7891EC-C264-B84B-AD78-0C5A05C67FE8}">
      <dsp:nvSpPr>
        <dsp:cNvPr id="0" name=""/>
        <dsp:cNvSpPr/>
      </dsp:nvSpPr>
      <dsp:spPr>
        <a:xfrm>
          <a:off x="0" y="1513234"/>
          <a:ext cx="10119359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b="1" kern="1200" dirty="0" err="1"/>
            <a:t>Internationale</a:t>
          </a:r>
          <a:r>
            <a:rPr lang="hu-HU" sz="1600" b="1" kern="1200" dirty="0"/>
            <a:t> ügy </a:t>
          </a:r>
          <a:r>
            <a:rPr lang="hu-HU" sz="1600" kern="1200" dirty="0"/>
            <a:t>(1970)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/>
            <a:t>DE: tagállami alkotmánybíróságok eltérő megközelítése</a:t>
          </a:r>
          <a:endParaRPr lang="en-US" sz="1600" kern="1200"/>
        </a:p>
      </dsp:txBody>
      <dsp:txXfrm>
        <a:off x="0" y="1513234"/>
        <a:ext cx="10119359" cy="554242"/>
      </dsp:txXfrm>
    </dsp:sp>
    <dsp:sp modelId="{C9C70E94-79DD-9C4F-AC3C-668799933578}">
      <dsp:nvSpPr>
        <dsp:cNvPr id="0" name=""/>
        <dsp:cNvSpPr/>
      </dsp:nvSpPr>
      <dsp:spPr>
        <a:xfrm>
          <a:off x="0" y="2067477"/>
          <a:ext cx="10119359" cy="50368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/>
            <a:t>Az elsőbbség alkalmazási elsőbbséget jelent</a:t>
          </a:r>
          <a:endParaRPr lang="en-US" sz="2100" kern="1200" dirty="0"/>
        </a:p>
      </dsp:txBody>
      <dsp:txXfrm>
        <a:off x="24588" y="2092065"/>
        <a:ext cx="10070183" cy="454509"/>
      </dsp:txXfrm>
    </dsp:sp>
    <dsp:sp modelId="{802E3519-8431-F341-8115-7E09093986F6}">
      <dsp:nvSpPr>
        <dsp:cNvPr id="0" name=""/>
        <dsp:cNvSpPr/>
      </dsp:nvSpPr>
      <dsp:spPr>
        <a:xfrm>
          <a:off x="0" y="2571162"/>
          <a:ext cx="10119359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b="1" kern="1200" dirty="0" err="1"/>
            <a:t>Simmenthal</a:t>
          </a:r>
          <a:r>
            <a:rPr lang="hu-HU" sz="1600" b="1" kern="1200" dirty="0"/>
            <a:t> II. ügy </a:t>
          </a:r>
          <a:r>
            <a:rPr lang="hu-HU" sz="1600" kern="1200" dirty="0"/>
            <a:t>(1978)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/>
            <a:t>A tagállami bíróságnak félre kell tennie a nemzeti szabályt és az uniós jogot kell alkalmaznia</a:t>
          </a:r>
          <a:endParaRPr lang="en-US" sz="1600" kern="1200" dirty="0"/>
        </a:p>
      </dsp:txBody>
      <dsp:txXfrm>
        <a:off x="0" y="2571162"/>
        <a:ext cx="10119359" cy="5542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3AA6F-B034-4845-8FBD-A34F6C255250}">
      <dsp:nvSpPr>
        <dsp:cNvPr id="0" name=""/>
        <dsp:cNvSpPr/>
      </dsp:nvSpPr>
      <dsp:spPr>
        <a:xfrm>
          <a:off x="0" y="334167"/>
          <a:ext cx="5115491" cy="13919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A magánszemélyek </a:t>
          </a:r>
          <a:r>
            <a:rPr lang="hu-HU" sz="1800" b="1" kern="1200" dirty="0"/>
            <a:t>nemzeti hatóságaik előtt ügyük eldöntése érdekében hivatkozhatnak az uniós jogi rendelkezésekre.</a:t>
          </a:r>
          <a:endParaRPr lang="en-US" sz="1800" kern="1200" dirty="0"/>
        </a:p>
      </dsp:txBody>
      <dsp:txXfrm>
        <a:off x="67949" y="402116"/>
        <a:ext cx="4979593" cy="1256036"/>
      </dsp:txXfrm>
    </dsp:sp>
    <dsp:sp modelId="{85A44C59-9390-084B-8CA2-82DD592EFFD1}">
      <dsp:nvSpPr>
        <dsp:cNvPr id="0" name=""/>
        <dsp:cNvSpPr/>
      </dsp:nvSpPr>
      <dsp:spPr>
        <a:xfrm>
          <a:off x="0" y="1777941"/>
          <a:ext cx="5115491" cy="139193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Szűkebb értelemben az uniós jogszabály azon képessége, hogy </a:t>
          </a:r>
          <a:r>
            <a:rPr lang="hu-HU" sz="1800" b="1" kern="1200" dirty="0"/>
            <a:t>kikényszeríthető jogokat ruház a hatálya alá tartozó egyénekre. </a:t>
          </a:r>
          <a:endParaRPr lang="en-US" sz="1800" kern="1200" dirty="0"/>
        </a:p>
      </dsp:txBody>
      <dsp:txXfrm>
        <a:off x="67949" y="1845890"/>
        <a:ext cx="4979593" cy="1256036"/>
      </dsp:txXfrm>
    </dsp:sp>
    <dsp:sp modelId="{AAC12F49-6947-2045-A11E-9D578733B8E0}">
      <dsp:nvSpPr>
        <dsp:cNvPr id="0" name=""/>
        <dsp:cNvSpPr/>
      </dsp:nvSpPr>
      <dsp:spPr>
        <a:xfrm>
          <a:off x="0" y="3221716"/>
          <a:ext cx="5115491" cy="139193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/>
            <a:t>Minden uniós jogi normát egyedileg, tartalmilag kell vizsgálni: </a:t>
          </a:r>
          <a:r>
            <a:rPr lang="hu-HU" sz="1800" i="1" kern="1200" dirty="0"/>
            <a:t>alkalmas-e az adott jogvita eldöntésére?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i="1" kern="1200" dirty="0"/>
            <a:t> Eltérő feltételek vonatkoznak az egyes jogforrásokra</a:t>
          </a:r>
          <a:endParaRPr lang="en-US" sz="1800" kern="1200" dirty="0"/>
        </a:p>
      </dsp:txBody>
      <dsp:txXfrm>
        <a:off x="67949" y="3289665"/>
        <a:ext cx="4979593" cy="1256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1DF01-B769-4539-98DF-10843DDCFFE6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D7E97-D659-4A79-93CD-720F61D1C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641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D7E97-D659-4A79-93CD-720F61D1C237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29767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A094A23F-EA17-9C48-A345-C1EC263C4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D0A395A1-6743-6049-A031-0FAD6300B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AB534E87-3400-AF4D-B1D5-ADF47A850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E507-9111-4A55-97C5-12384C4054FE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8D4B758D-C662-BB4D-9687-B523432E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344390AD-566E-3241-BE3B-E12A613C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5315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2AB9F1F-9E99-1F4C-B2FE-D229E8C32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81B60485-38F6-7A48-96A5-A59DDADCB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5A3D70BB-33C3-1E48-AE04-596FB236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156D-3B09-4384-81DE-F2A3003BA765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D7AC04AD-0BCB-3A48-836F-58318518D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78FBDF23-1E59-7E45-A83F-D930FDAD9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7746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="" xmlns:a16="http://schemas.microsoft.com/office/drawing/2014/main" id="{F719AFBA-FBDC-EE46-B050-272CF1CCD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54DFAF96-42AC-AE49-8C88-8EA75C4F6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ED45A069-71D4-4549-9420-F1C105E43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4E9F-8B19-4C7A-BD96-42000386C805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452D1969-D721-0440-AAD9-CD4E8EA7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5F125D9E-1AF1-D149-BC54-574BA9AB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6342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E28435C9-6370-304D-9B9B-027C706F6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9A2AABA6-6CAD-D04B-B4D1-FCEDBAE23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FF54F256-5120-3C43-B208-9A8949AC2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7338-CF56-40C9-B6EC-4CAF3B25FC7A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7E3F1F96-205A-E942-B4BE-5263B0B6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AA441B61-878C-C644-9A7E-BC762E0C0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7332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9BD419EB-3F26-564F-A384-70B88081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B1C26D5A-541D-9441-8FEB-2B3CE670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FD8FE90A-DB79-0949-9CBF-4A91065FF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2447E-5213-4303-ABF7-BC33FE3F04E9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051E26C6-5213-A149-A76E-AC34007C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F21FC3C1-C7A9-1841-ACFE-595074BB5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425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33A8C136-A1F4-A948-9BDC-E78DB1A1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C9385918-F531-D74E-A7EF-5CAB51488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7A122541-6743-D54E-8BD8-921763281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F7D7C6D2-3546-0B43-BEBB-A18A60AF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38C0-236F-47D2-8B99-2D6C223F9D57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512F1272-B997-524D-929A-68CEB0E2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A664823E-27A3-6648-8556-CB367A00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5868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9942248-A93F-4E4B-AFDF-3055A18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F6E677A5-2093-6A4D-B555-31B9A2AF0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ADF6035C-D788-304F-B9EA-CE9B74715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="" xmlns:a16="http://schemas.microsoft.com/office/drawing/2014/main" id="{5CB46E30-F874-CD46-9265-BAEA611F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="" xmlns:a16="http://schemas.microsoft.com/office/drawing/2014/main" id="{CB086988-8609-4D40-932B-7219842C7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="" xmlns:a16="http://schemas.microsoft.com/office/drawing/2014/main" id="{B5CCD230-F391-754D-99C3-A36E0A2C2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3537-EB5D-45A0-BC47-1337B4366F2A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="" xmlns:a16="http://schemas.microsoft.com/office/drawing/2014/main" id="{EF702C8C-D46A-EA4E-9A68-5CFC8D7E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="" xmlns:a16="http://schemas.microsoft.com/office/drawing/2014/main" id="{A4D685FF-14E6-9547-B918-C3366231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23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0A241F2-DF24-7643-9C78-4338D33F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="" xmlns:a16="http://schemas.microsoft.com/office/drawing/2014/main" id="{8B0F0120-D7D0-824D-BD7C-9F9CBD77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F95C-539C-4F52-8178-ACC02D4F2EBE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="" xmlns:a16="http://schemas.microsoft.com/office/drawing/2014/main" id="{8877979D-AA53-8943-95DD-2AF0BCC5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="" xmlns:a16="http://schemas.microsoft.com/office/drawing/2014/main" id="{CF11D2F8-7908-0044-BFD1-E02CCF34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039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="" xmlns:a16="http://schemas.microsoft.com/office/drawing/2014/main" id="{1F16BAE4-714A-8046-A0ED-DA7C5D35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3323-FC9A-4367-95CE-4E9AFA5CF3EA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="" xmlns:a16="http://schemas.microsoft.com/office/drawing/2014/main" id="{26496938-4753-284D-87FD-39BB1F2AF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DF987417-CB1B-6546-82C1-1FAF2B76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8797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CD12615-F256-704E-9A28-02A4616B2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0C3426B4-2067-3347-A5F7-274EAEFC2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C2A209E3-F468-A246-8370-45B0A577E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C681FC30-D366-CC4D-A5D2-D86516CD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F39F-C1B0-45F8-9B6A-7F9FF7DEC5F2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D0119FA9-B52E-EF49-8C57-209E86150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10A103A4-28B0-A341-8F5D-0246B70A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0943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29FC2F7-66CA-3648-95AC-B6433D1DF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="" xmlns:a16="http://schemas.microsoft.com/office/drawing/2014/main" id="{46097771-32DD-5444-BD80-C43F9A703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613EC240-6D70-9648-B5B4-690FDA37D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C0B35E61-66D4-514A-8436-7AE399577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EC34-816C-4081-8A6A-DA0FD7696D45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B122F30F-5760-7A45-A5EE-C882AE8B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C717D064-4E06-9944-A12B-65E9536C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8944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="" xmlns:a16="http://schemas.microsoft.com/office/drawing/2014/main" id="{9E436758-1807-E948-B821-B80564F7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E22F62D9-687E-3245-83FA-2AADC511C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2F805F19-775A-8749-9B7C-B534D69E7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73AC1-64DA-4030-8826-655C30E1E797}" type="datetime1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722D3CCC-2F67-4245-A883-E0A13B3D0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3B7000E0-6E4A-444F-A7FB-8739A4A0E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8975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3962611-DFD5-4092-AAFD-559E3DFCE2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270F1FA-0425-408F-9861-80BF5AFB27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8625597E-CB64-494E-8511-E2000697E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2901427"/>
            <a:ext cx="6105194" cy="2031055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FFFFFF"/>
                </a:solidFill>
              </a:rPr>
              <a:t>Az Európai Unió jogforrásai</a:t>
            </a:r>
            <a:br>
              <a:rPr lang="hu-HU" sz="3200" dirty="0">
                <a:solidFill>
                  <a:srgbClr val="FFFFFF"/>
                </a:solidFill>
              </a:rPr>
            </a:br>
            <a:r>
              <a:rPr lang="hu-HU" sz="3200" dirty="0">
                <a:solidFill>
                  <a:srgbClr val="FFFFFF"/>
                </a:solidFill>
              </a:rPr>
              <a:t/>
            </a:r>
            <a:br>
              <a:rPr lang="hu-HU" sz="3200" dirty="0">
                <a:solidFill>
                  <a:srgbClr val="FFFFFF"/>
                </a:solidFill>
              </a:rPr>
            </a:br>
            <a:r>
              <a:rPr lang="hu-HU" sz="2000" dirty="0">
                <a:solidFill>
                  <a:srgbClr val="FFFFFF"/>
                </a:solidFill>
              </a:rPr>
              <a:t>dr. Mernyei Ákos</a:t>
            </a:r>
            <a:br>
              <a:rPr lang="hu-HU" sz="2000" dirty="0">
                <a:solidFill>
                  <a:srgbClr val="FFFFFF"/>
                </a:solidFill>
              </a:rPr>
            </a:br>
            <a:r>
              <a:rPr lang="hu-HU" sz="2000" dirty="0" err="1">
                <a:solidFill>
                  <a:srgbClr val="FFFFFF"/>
                </a:solidFill>
              </a:rPr>
              <a:t>akos.mernyei</a:t>
            </a:r>
            <a:r>
              <a:rPr lang="hu-HU" sz="2000" dirty="0">
                <a:solidFill>
                  <a:srgbClr val="FFFFFF"/>
                </a:solidFill>
              </a:rPr>
              <a:t>@</a:t>
            </a:r>
            <a:r>
              <a:rPr lang="hu-HU" sz="2000" dirty="0" err="1">
                <a:solidFill>
                  <a:srgbClr val="FFFFFF"/>
                </a:solidFill>
              </a:rPr>
              <a:t>me.gov.hu</a:t>
            </a:r>
            <a:r>
              <a:rPr lang="hu-HU" sz="3200" dirty="0">
                <a:solidFill>
                  <a:srgbClr val="FFFFFF"/>
                </a:solidFill>
              </a:rPr>
              <a:t/>
            </a:r>
            <a:br>
              <a:rPr lang="hu-HU" sz="3200" dirty="0">
                <a:solidFill>
                  <a:srgbClr val="FFFFFF"/>
                </a:solidFill>
              </a:rPr>
            </a:br>
            <a:r>
              <a:rPr lang="hu-HU" sz="3200" dirty="0">
                <a:solidFill>
                  <a:srgbClr val="FFFFFF"/>
                </a:solidFill>
              </a:rPr>
              <a:t/>
            </a:r>
            <a:br>
              <a:rPr lang="hu-HU" sz="3200" dirty="0">
                <a:solidFill>
                  <a:srgbClr val="FFFFFF"/>
                </a:solidFill>
              </a:rPr>
            </a:br>
            <a:endParaRPr lang="hu-HU" sz="3200" dirty="0">
              <a:solidFill>
                <a:srgbClr val="FFFFFF"/>
              </a:solidFill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1662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Az Äkerberg Fransson ügy (2013)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56903" y="707923"/>
            <a:ext cx="6152001" cy="5401329"/>
          </a:xfrm>
        </p:spPr>
        <p:txBody>
          <a:bodyPr anchor="ctr">
            <a:normAutofit lnSpcReduction="10000"/>
          </a:bodyPr>
          <a:lstStyle/>
          <a:p>
            <a:r>
              <a:rPr lang="hu-HU" sz="1600" dirty="0">
                <a:solidFill>
                  <a:srgbClr val="000000"/>
                </a:solidFill>
              </a:rPr>
              <a:t>Ebben az ügyben súlyos adócsalás miatt emeltek vádat </a:t>
            </a:r>
            <a:r>
              <a:rPr lang="hu-HU" sz="1600" dirty="0" err="1">
                <a:solidFill>
                  <a:srgbClr val="000000"/>
                </a:solidFill>
              </a:rPr>
              <a:t>Akerberg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Fransson</a:t>
            </a:r>
            <a:r>
              <a:rPr lang="hu-HU" sz="1600" dirty="0">
                <a:solidFill>
                  <a:srgbClr val="000000"/>
                </a:solidFill>
              </a:rPr>
              <a:t> ellen Svédországban, aki adóbevallásában téves adatokat közölt, valamint elmulasztotta bevallani a munkáltatói járulékokat. </a:t>
            </a:r>
          </a:p>
          <a:p>
            <a:r>
              <a:rPr lang="hu-HU" sz="1600" dirty="0">
                <a:solidFill>
                  <a:srgbClr val="000000"/>
                </a:solidFill>
              </a:rPr>
              <a:t>Ezzel egy időben a svéd adóhatóság </a:t>
            </a:r>
            <a:r>
              <a:rPr lang="hu-HU" sz="1600" dirty="0" smtClean="0">
                <a:solidFill>
                  <a:srgbClr val="000000"/>
                </a:solidFill>
              </a:rPr>
              <a:t>ugyanezen </a:t>
            </a:r>
            <a:r>
              <a:rPr lang="hu-HU" sz="1600" dirty="0">
                <a:solidFill>
                  <a:srgbClr val="000000"/>
                </a:solidFill>
              </a:rPr>
              <a:t>cselekmény </a:t>
            </a:r>
            <a:r>
              <a:rPr lang="hu-HU" sz="1600" dirty="0" smtClean="0">
                <a:solidFill>
                  <a:srgbClr val="000000"/>
                </a:solidFill>
              </a:rPr>
              <a:t>miatt, </a:t>
            </a:r>
            <a:r>
              <a:rPr lang="hu-HU" sz="1600" dirty="0">
                <a:solidFill>
                  <a:srgbClr val="000000"/>
                </a:solidFill>
              </a:rPr>
              <a:t>azonos adónemek </a:t>
            </a:r>
            <a:r>
              <a:rPr lang="hu-HU" sz="1600" dirty="0" smtClean="0">
                <a:solidFill>
                  <a:srgbClr val="000000"/>
                </a:solidFill>
              </a:rPr>
              <a:t>vonatkozásában megbírságolta </a:t>
            </a:r>
            <a:r>
              <a:rPr lang="hu-HU" sz="1600" dirty="0" err="1">
                <a:solidFill>
                  <a:srgbClr val="000000"/>
                </a:solidFill>
              </a:rPr>
              <a:t>Fransson-t</a:t>
            </a:r>
            <a:r>
              <a:rPr lang="hu-HU" sz="1600" dirty="0">
                <a:solidFill>
                  <a:srgbClr val="000000"/>
                </a:solidFill>
              </a:rPr>
              <a:t> . Az illetékes svéd </a:t>
            </a:r>
            <a:r>
              <a:rPr lang="hu-HU" sz="1600" dirty="0" smtClean="0">
                <a:solidFill>
                  <a:srgbClr val="000000"/>
                </a:solidFill>
              </a:rPr>
              <a:t>bíróság </a:t>
            </a:r>
            <a:r>
              <a:rPr lang="hu-HU" sz="1600" dirty="0">
                <a:solidFill>
                  <a:srgbClr val="000000"/>
                </a:solidFill>
              </a:rPr>
              <a:t>előzetes döntéshozatali eljárás keretében fordult az </a:t>
            </a:r>
            <a:r>
              <a:rPr lang="hu-HU" sz="1600" dirty="0" err="1">
                <a:solidFill>
                  <a:srgbClr val="000000"/>
                </a:solidFill>
              </a:rPr>
              <a:t>EUB-hez</a:t>
            </a:r>
            <a:r>
              <a:rPr lang="hu-HU" sz="1600" dirty="0">
                <a:solidFill>
                  <a:srgbClr val="000000"/>
                </a:solidFill>
              </a:rPr>
              <a:t> a ne </a:t>
            </a:r>
            <a:r>
              <a:rPr lang="hu-HU" sz="1600" dirty="0" err="1">
                <a:solidFill>
                  <a:srgbClr val="000000"/>
                </a:solidFill>
              </a:rPr>
              <a:t>bis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in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idem</a:t>
            </a:r>
            <a:r>
              <a:rPr lang="hu-HU" sz="1600" dirty="0">
                <a:solidFill>
                  <a:srgbClr val="000000"/>
                </a:solidFill>
              </a:rPr>
              <a:t> elvének értelmezése miatt. </a:t>
            </a:r>
          </a:p>
          <a:p>
            <a:r>
              <a:rPr lang="hu-HU" sz="1600" dirty="0">
                <a:solidFill>
                  <a:srgbClr val="000000"/>
                </a:solidFill>
              </a:rPr>
              <a:t>A </a:t>
            </a:r>
            <a:r>
              <a:rPr lang="hu-HU" sz="1600" dirty="0" err="1" smtClean="0">
                <a:solidFill>
                  <a:srgbClr val="000000"/>
                </a:solidFill>
              </a:rPr>
              <a:t>Bíro</a:t>
            </a:r>
            <a:r>
              <a:rPr lang="hu-HU" sz="1600" dirty="0" smtClean="0">
                <a:solidFill>
                  <a:srgbClr val="000000"/>
                </a:solidFill>
              </a:rPr>
              <a:t>́</a:t>
            </a:r>
            <a:r>
              <a:rPr lang="hu-HU" sz="1600" dirty="0" err="1" smtClean="0">
                <a:solidFill>
                  <a:srgbClr val="000000"/>
                </a:solidFill>
              </a:rPr>
              <a:t>sa</a:t>
            </a:r>
            <a:r>
              <a:rPr lang="hu-HU" sz="1600" dirty="0" smtClean="0">
                <a:solidFill>
                  <a:srgbClr val="000000"/>
                </a:solidFill>
              </a:rPr>
              <a:t>́g legelőször azt vizsgálta, </a:t>
            </a:r>
            <a:r>
              <a:rPr lang="hu-HU" sz="1600" dirty="0">
                <a:solidFill>
                  <a:srgbClr val="000000"/>
                </a:solidFill>
              </a:rPr>
              <a:t>hogy kell-e </a:t>
            </a:r>
            <a:r>
              <a:rPr lang="hu-HU" sz="1600" dirty="0" err="1">
                <a:solidFill>
                  <a:srgbClr val="000000"/>
                </a:solidFill>
              </a:rPr>
              <a:t>egya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ltala</a:t>
            </a:r>
            <a:r>
              <a:rPr lang="hu-HU" sz="1600" dirty="0">
                <a:solidFill>
                  <a:srgbClr val="000000"/>
                </a:solidFill>
              </a:rPr>
              <a:t>́n alkalmazni a Chartát az ü</a:t>
            </a:r>
            <a:r>
              <a:rPr lang="hu-HU" sz="1600" dirty="0" err="1">
                <a:solidFill>
                  <a:srgbClr val="000000"/>
                </a:solidFill>
              </a:rPr>
              <a:t>gyben</a:t>
            </a:r>
            <a:r>
              <a:rPr lang="hu-HU" sz="1600" dirty="0">
                <a:solidFill>
                  <a:srgbClr val="000000"/>
                </a:solidFill>
              </a:rPr>
              <a:t>. Ez </a:t>
            </a:r>
            <a:r>
              <a:rPr lang="hu-HU" sz="1600" dirty="0" err="1">
                <a:solidFill>
                  <a:srgbClr val="000000"/>
                </a:solidFill>
              </a:rPr>
              <a:t>aze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rt</a:t>
            </a:r>
            <a:r>
              <a:rPr lang="hu-HU" sz="1600" dirty="0">
                <a:solidFill>
                  <a:srgbClr val="000000"/>
                </a:solidFill>
              </a:rPr>
              <a:t> volt </a:t>
            </a:r>
            <a:r>
              <a:rPr lang="hu-HU" sz="1600" dirty="0" err="1">
                <a:solidFill>
                  <a:srgbClr val="000000"/>
                </a:solidFill>
              </a:rPr>
              <a:t>ke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rde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ses</a:t>
            </a:r>
            <a:r>
              <a:rPr lang="hu-HU" sz="1600" dirty="0">
                <a:solidFill>
                  <a:srgbClr val="000000"/>
                </a:solidFill>
              </a:rPr>
              <a:t>, mert Å</a:t>
            </a:r>
            <a:r>
              <a:rPr lang="hu-HU" sz="1600" dirty="0" err="1">
                <a:solidFill>
                  <a:srgbClr val="000000"/>
                </a:solidFill>
              </a:rPr>
              <a:t>kerberg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Fransson</a:t>
            </a:r>
            <a:r>
              <a:rPr lang="hu-HU" sz="1600" dirty="0">
                <a:solidFill>
                  <a:srgbClr val="000000"/>
                </a:solidFill>
              </a:rPr>
              <a:t> ugyan az </a:t>
            </a:r>
            <a:r>
              <a:rPr lang="hu-HU" sz="1600" dirty="0" err="1">
                <a:solidFill>
                  <a:srgbClr val="000000"/>
                </a:solidFill>
              </a:rPr>
              <a:t>unio</a:t>
            </a:r>
            <a:r>
              <a:rPr lang="hu-HU" sz="1600" dirty="0">
                <a:solidFill>
                  <a:srgbClr val="000000"/>
                </a:solidFill>
              </a:rPr>
              <a:t>́s á</a:t>
            </a:r>
            <a:r>
              <a:rPr lang="hu-HU" sz="1600" dirty="0" err="1">
                <a:solidFill>
                  <a:srgbClr val="000000"/>
                </a:solidFill>
              </a:rPr>
              <a:t>fa-szaba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lyokat</a:t>
            </a:r>
            <a:r>
              <a:rPr lang="hu-HU" sz="1600" dirty="0">
                <a:solidFill>
                  <a:srgbClr val="000000"/>
                </a:solidFill>
              </a:rPr>
              <a:t> is </a:t>
            </a:r>
            <a:r>
              <a:rPr lang="hu-HU" sz="1600" dirty="0" err="1">
                <a:solidFill>
                  <a:srgbClr val="000000"/>
                </a:solidFill>
              </a:rPr>
              <a:t>megse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rtette</a:t>
            </a:r>
            <a:r>
              <a:rPr lang="hu-HU" sz="1600" dirty="0">
                <a:solidFill>
                  <a:srgbClr val="000000"/>
                </a:solidFill>
              </a:rPr>
              <a:t>, de nem kifejezetten emiatt, hanem a </a:t>
            </a:r>
            <a:r>
              <a:rPr lang="hu-HU" sz="1600" dirty="0" err="1">
                <a:solidFill>
                  <a:srgbClr val="000000"/>
                </a:solidFill>
              </a:rPr>
              <a:t>sve</a:t>
            </a:r>
            <a:r>
              <a:rPr lang="hu-HU" sz="1600" dirty="0">
                <a:solidFill>
                  <a:srgbClr val="000000"/>
                </a:solidFill>
              </a:rPr>
              <a:t>́d jog alapján </a:t>
            </a:r>
            <a:r>
              <a:rPr lang="hu-HU" sz="1600" dirty="0" err="1" smtClean="0">
                <a:solidFill>
                  <a:srgbClr val="000000"/>
                </a:solidFill>
              </a:rPr>
              <a:t>bírsa</a:t>
            </a:r>
            <a:r>
              <a:rPr lang="hu-HU" sz="1600" dirty="0" smtClean="0">
                <a:solidFill>
                  <a:srgbClr val="000000"/>
                </a:solidFill>
              </a:rPr>
              <a:t>́</a:t>
            </a:r>
            <a:r>
              <a:rPr lang="hu-HU" sz="1600" dirty="0" err="1" smtClean="0">
                <a:solidFill>
                  <a:srgbClr val="000000"/>
                </a:solidFill>
              </a:rPr>
              <a:t>golta</a:t>
            </a:r>
            <a:r>
              <a:rPr lang="hu-HU" sz="1600" dirty="0" smtClean="0">
                <a:solidFill>
                  <a:srgbClr val="000000"/>
                </a:solidFill>
              </a:rPr>
              <a:t>́k </a:t>
            </a:r>
            <a:r>
              <a:rPr lang="hu-HU" sz="1600" dirty="0">
                <a:solidFill>
                  <a:srgbClr val="000000"/>
                </a:solidFill>
              </a:rPr>
              <a:t>meg, majd </a:t>
            </a:r>
            <a:r>
              <a:rPr lang="hu-HU" sz="1600" dirty="0" err="1">
                <a:solidFill>
                  <a:srgbClr val="000000"/>
                </a:solidFill>
              </a:rPr>
              <a:t>indi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tottak</a:t>
            </a:r>
            <a:r>
              <a:rPr lang="hu-HU" sz="1600" dirty="0">
                <a:solidFill>
                  <a:srgbClr val="000000"/>
                </a:solidFill>
              </a:rPr>
              <a:t> ellene </a:t>
            </a:r>
            <a:r>
              <a:rPr lang="hu-HU" sz="1600" dirty="0" err="1">
                <a:solidFill>
                  <a:srgbClr val="000000"/>
                </a:solidFill>
              </a:rPr>
              <a:t>bu</a:t>
            </a:r>
            <a:r>
              <a:rPr lang="hu-HU" sz="1600" dirty="0">
                <a:solidFill>
                  <a:srgbClr val="000000"/>
                </a:solidFill>
              </a:rPr>
              <a:t>̈</a:t>
            </a:r>
            <a:r>
              <a:rPr lang="hu-HU" sz="1600" dirty="0" err="1">
                <a:solidFill>
                  <a:srgbClr val="000000"/>
                </a:solidFill>
              </a:rPr>
              <a:t>nteto</a:t>
            </a:r>
            <a:r>
              <a:rPr lang="hu-HU" sz="1600" dirty="0">
                <a:solidFill>
                  <a:srgbClr val="000000"/>
                </a:solidFill>
              </a:rPr>
              <a:t>̋</a:t>
            </a:r>
            <a:r>
              <a:rPr lang="hu-HU" sz="1600" dirty="0" err="1" smtClean="0">
                <a:solidFill>
                  <a:srgbClr val="000000"/>
                </a:solidFill>
              </a:rPr>
              <a:t>elja</a:t>
            </a:r>
            <a:r>
              <a:rPr lang="hu-HU" sz="1600" dirty="0" smtClean="0">
                <a:solidFill>
                  <a:srgbClr val="000000"/>
                </a:solidFill>
              </a:rPr>
              <a:t>́</a:t>
            </a:r>
            <a:r>
              <a:rPr lang="hu-HU" sz="1600" dirty="0" err="1" smtClean="0">
                <a:solidFill>
                  <a:srgbClr val="000000"/>
                </a:solidFill>
              </a:rPr>
              <a:t>ra</a:t>
            </a:r>
            <a:r>
              <a:rPr lang="hu-HU" sz="1600" dirty="0" smtClean="0">
                <a:solidFill>
                  <a:srgbClr val="000000"/>
                </a:solidFill>
              </a:rPr>
              <a:t>́</a:t>
            </a:r>
            <a:r>
              <a:rPr lang="hu-HU" sz="1600" dirty="0" err="1" smtClean="0">
                <a:solidFill>
                  <a:srgbClr val="000000"/>
                </a:solidFill>
              </a:rPr>
              <a:t>st</a:t>
            </a:r>
            <a:r>
              <a:rPr lang="hu-HU" sz="1600" dirty="0">
                <a:solidFill>
                  <a:srgbClr val="000000"/>
                </a:solidFill>
              </a:rPr>
              <a:t>.</a:t>
            </a:r>
          </a:p>
          <a:p>
            <a:r>
              <a:rPr lang="hu-HU" sz="1600" dirty="0">
                <a:solidFill>
                  <a:srgbClr val="000000"/>
                </a:solidFill>
              </a:rPr>
              <a:t>Ebben az ügyben az EUB kimondta, hogy annak </a:t>
            </a:r>
            <a:r>
              <a:rPr lang="hu-HU" sz="1600" dirty="0" err="1">
                <a:solidFill>
                  <a:srgbClr val="000000"/>
                </a:solidFill>
              </a:rPr>
              <a:t>meghata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roza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sakor</a:t>
            </a:r>
            <a:r>
              <a:rPr lang="hu-HU" sz="1600" dirty="0">
                <a:solidFill>
                  <a:srgbClr val="000000"/>
                </a:solidFill>
              </a:rPr>
              <a:t>, hogy egy </a:t>
            </a:r>
            <a:r>
              <a:rPr lang="hu-HU" sz="1600" dirty="0" err="1">
                <a:solidFill>
                  <a:srgbClr val="000000"/>
                </a:solidFill>
              </a:rPr>
              <a:t>taga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llam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unio</a:t>
            </a:r>
            <a:r>
              <a:rPr lang="hu-HU" sz="1600" dirty="0">
                <a:solidFill>
                  <a:srgbClr val="000000"/>
                </a:solidFill>
              </a:rPr>
              <a:t>́s jogot hajt-e </a:t>
            </a:r>
            <a:r>
              <a:rPr lang="hu-HU" sz="1600" dirty="0" err="1">
                <a:solidFill>
                  <a:srgbClr val="000000"/>
                </a:solidFill>
              </a:rPr>
              <a:t>ve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gre</a:t>
            </a:r>
            <a:r>
              <a:rPr lang="hu-HU" sz="1600" dirty="0">
                <a:solidFill>
                  <a:srgbClr val="000000"/>
                </a:solidFill>
              </a:rPr>
              <a:t>, nem a </a:t>
            </a:r>
            <a:r>
              <a:rPr lang="hu-HU" sz="1600" dirty="0" err="1">
                <a:solidFill>
                  <a:srgbClr val="000000"/>
                </a:solidFill>
              </a:rPr>
              <a:t>taga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llam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sza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nde</a:t>
            </a:r>
            <a:r>
              <a:rPr lang="hu-HU" sz="1600" dirty="0">
                <a:solidFill>
                  <a:srgbClr val="000000"/>
                </a:solidFill>
              </a:rPr>
              <a:t>́</a:t>
            </a:r>
            <a:r>
              <a:rPr lang="hu-HU" sz="1600" dirty="0" err="1">
                <a:solidFill>
                  <a:srgbClr val="000000"/>
                </a:solidFill>
              </a:rPr>
              <a:t>ka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err="1">
                <a:solidFill>
                  <a:srgbClr val="000000"/>
                </a:solidFill>
              </a:rPr>
              <a:t>sza</a:t>
            </a:r>
            <a:r>
              <a:rPr lang="hu-HU" sz="1600" dirty="0">
                <a:solidFill>
                  <a:srgbClr val="000000"/>
                </a:solidFill>
              </a:rPr>
              <a:t>́mít, hanem </a:t>
            </a:r>
            <a:r>
              <a:rPr lang="hu-HU" sz="1600" b="1" dirty="0">
                <a:solidFill>
                  <a:srgbClr val="000000"/>
                </a:solidFill>
              </a:rPr>
              <a:t>az </a:t>
            </a:r>
            <a:r>
              <a:rPr lang="hu-HU" sz="1600" b="1" dirty="0" err="1">
                <a:solidFill>
                  <a:srgbClr val="000000"/>
                </a:solidFill>
              </a:rPr>
              <a:t>inte</a:t>
            </a:r>
            <a:r>
              <a:rPr lang="hu-HU" sz="1600" b="1" dirty="0">
                <a:solidFill>
                  <a:srgbClr val="000000"/>
                </a:solidFill>
              </a:rPr>
              <a:t>́</a:t>
            </a:r>
            <a:r>
              <a:rPr lang="hu-HU" sz="1600" b="1" dirty="0" err="1">
                <a:solidFill>
                  <a:srgbClr val="000000"/>
                </a:solidFill>
              </a:rPr>
              <a:t>zkede</a:t>
            </a:r>
            <a:r>
              <a:rPr lang="hu-HU" sz="1600" b="1" dirty="0">
                <a:solidFill>
                  <a:srgbClr val="000000"/>
                </a:solidFill>
              </a:rPr>
              <a:t>́s té</a:t>
            </a:r>
            <a:r>
              <a:rPr lang="hu-HU" sz="1600" b="1" dirty="0" err="1">
                <a:solidFill>
                  <a:srgbClr val="000000"/>
                </a:solidFill>
              </a:rPr>
              <a:t>nyleges</a:t>
            </a:r>
            <a:r>
              <a:rPr lang="hu-HU" sz="1600" b="1" dirty="0">
                <a:solidFill>
                  <a:srgbClr val="000000"/>
                </a:solidFill>
              </a:rPr>
              <a:t> </a:t>
            </a:r>
            <a:r>
              <a:rPr lang="hu-HU" sz="1600" b="1" dirty="0" err="1">
                <a:solidFill>
                  <a:srgbClr val="000000"/>
                </a:solidFill>
              </a:rPr>
              <a:t>funkcio</a:t>
            </a:r>
            <a:r>
              <a:rPr lang="hu-HU" sz="1600" b="1" dirty="0">
                <a:solidFill>
                  <a:srgbClr val="000000"/>
                </a:solidFill>
              </a:rPr>
              <a:t>́ja és </a:t>
            </a:r>
            <a:r>
              <a:rPr lang="hu-HU" sz="1600" b="1" dirty="0" err="1">
                <a:solidFill>
                  <a:srgbClr val="000000"/>
                </a:solidFill>
              </a:rPr>
              <a:t>hata</a:t>
            </a:r>
            <a:r>
              <a:rPr lang="hu-HU" sz="1600" b="1" dirty="0">
                <a:solidFill>
                  <a:srgbClr val="000000"/>
                </a:solidFill>
              </a:rPr>
              <a:t>́</a:t>
            </a:r>
            <a:r>
              <a:rPr lang="hu-HU" sz="1600" b="1" dirty="0" err="1">
                <a:solidFill>
                  <a:srgbClr val="000000"/>
                </a:solidFill>
              </a:rPr>
              <a:t>sa</a:t>
            </a:r>
            <a:r>
              <a:rPr lang="hu-HU" sz="1600" dirty="0">
                <a:solidFill>
                  <a:srgbClr val="000000"/>
                </a:solidFill>
              </a:rPr>
              <a:t>. Így van ez abban az esetben is, ha csupán egy „véletlen egybeesés” alapján kerül átültetésre egy irányelv. </a:t>
            </a:r>
          </a:p>
          <a:p>
            <a:r>
              <a:rPr lang="hu-HU" sz="1600" dirty="0">
                <a:solidFill>
                  <a:srgbClr val="000000"/>
                </a:solidFill>
              </a:rPr>
              <a:t>Az ítélet tehát kimondja, ha a tagállami rendelkezés bevezetésére nem közvetlenül a rendelet vagy irányelv alapján került sor, de annak hatása és funkciója megfeleltethető annak, helye van a Chartára való hivatkozásnak.</a:t>
            </a:r>
          </a:p>
          <a:p>
            <a:r>
              <a:rPr lang="hu-HU" sz="1600" dirty="0">
                <a:solidFill>
                  <a:srgbClr val="000000"/>
                </a:solidFill>
              </a:rPr>
              <a:t>Az EUB tehát tág körben jelölte ki a Chartában foglalt jogok alkalmazási körét.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485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Az általános jogelvek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hu-HU" sz="2000">
                <a:solidFill>
                  <a:srgbClr val="000000"/>
                </a:solidFill>
              </a:rPr>
              <a:t>Kezdetben az EUB joggyakorlata emelte az uniós jogforrások közé az általános jogelveket, utána került be az alapító szerződésekbe, hogy az uniós jogrend részét képezik (EUSZ 6. cikk (3) bekezdés);</a:t>
            </a:r>
          </a:p>
          <a:p>
            <a:r>
              <a:rPr lang="hu-HU" sz="2000">
                <a:solidFill>
                  <a:srgbClr val="000000"/>
                </a:solidFill>
              </a:rPr>
              <a:t>Emberi jogokra és jogállami elvekre vonatkoznak, megismerési forrásai a tagállamok közös alkotmányos hagyományai, közös alapelvei és az Emberi Jogok Európai Egyezménye;</a:t>
            </a:r>
          </a:p>
          <a:p>
            <a:r>
              <a:rPr lang="hu-HU" sz="2000">
                <a:solidFill>
                  <a:srgbClr val="000000"/>
                </a:solidFill>
              </a:rPr>
              <a:t>Ilyenek az emberi jogok (amelyek a Charta óta külön katalógussal rendelkeznek), illetve a jogalkotás és jogalkalmazás elvei, mint pl. a hatékony jogorvoslat elve, a jogbiztonság elve, a szerzett jogok védelme…stb.</a:t>
            </a:r>
          </a:p>
          <a:p>
            <a:endParaRPr lang="hu-HU" sz="2000">
              <a:solidFill>
                <a:srgbClr val="000000"/>
              </a:solidFill>
            </a:endParaRPr>
          </a:p>
          <a:p>
            <a:endParaRPr lang="hu-HU" sz="2000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11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595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75606AE0-69FF-284E-9B48-89CB2D6B5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Nemzetközi szerződések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="" xmlns:a16="http://schemas.microsoft.com/office/drawing/2014/main" id="{A5333A34-5393-4B0F-8135-1C59F4B6B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709694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8579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CA75D6AB-B17A-9C45-94AD-D5F38A978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Másodlagos jog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="" xmlns:a16="http://schemas.microsoft.com/office/drawing/2014/main" id="{E94B7789-DCA1-4FEE-B8B3-A2BC510EE1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163004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46856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99AD7B-99D4-4755-8966-F7BA042690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1A06F89A-489D-4383-94C5-42F7FF2E9A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FFDEDFEF-73A3-C743-BDC5-C48ECCC1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hu-HU" sz="4000">
                <a:solidFill>
                  <a:srgbClr val="FFFFFF"/>
                </a:solidFill>
              </a:rPr>
              <a:t>Jogalkotási és nem jogalkotási aktusok 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="" xmlns:a16="http://schemas.microsoft.com/office/drawing/2014/main" id="{C1D3E0C2-1D34-49DB-BF69-751AACFA2B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5681569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67151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0D4F115C-40D7-3548-B70F-C04FE25F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Másodlagos jogforrások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="" xmlns:a16="http://schemas.microsoft.com/office/drawing/2014/main" id="{2E789467-5BFC-4146-B84F-DDB66DDB53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9459622"/>
              </p:ext>
            </p:extLst>
          </p:nvPr>
        </p:nvGraphicFramePr>
        <p:xfrm>
          <a:off x="972457" y="2753937"/>
          <a:ext cx="10450286" cy="38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925">
                  <a:extLst>
                    <a:ext uri="{9D8B030D-6E8A-4147-A177-3AD203B41FA5}">
                      <a16:colId xmlns="" xmlns:a16="http://schemas.microsoft.com/office/drawing/2014/main" val="2972338792"/>
                    </a:ext>
                  </a:extLst>
                </a:gridCol>
                <a:gridCol w="2447221">
                  <a:extLst>
                    <a:ext uri="{9D8B030D-6E8A-4147-A177-3AD203B41FA5}">
                      <a16:colId xmlns="" xmlns:a16="http://schemas.microsoft.com/office/drawing/2014/main" val="4251644169"/>
                    </a:ext>
                  </a:extLst>
                </a:gridCol>
                <a:gridCol w="1946292">
                  <a:extLst>
                    <a:ext uri="{9D8B030D-6E8A-4147-A177-3AD203B41FA5}">
                      <a16:colId xmlns="" xmlns:a16="http://schemas.microsoft.com/office/drawing/2014/main" val="940037496"/>
                    </a:ext>
                  </a:extLst>
                </a:gridCol>
                <a:gridCol w="1863769">
                  <a:extLst>
                    <a:ext uri="{9D8B030D-6E8A-4147-A177-3AD203B41FA5}">
                      <a16:colId xmlns="" xmlns:a16="http://schemas.microsoft.com/office/drawing/2014/main" val="1668367591"/>
                    </a:ext>
                  </a:extLst>
                </a:gridCol>
                <a:gridCol w="2057079">
                  <a:extLst>
                    <a:ext uri="{9D8B030D-6E8A-4147-A177-3AD203B41FA5}">
                      <a16:colId xmlns="" xmlns:a16="http://schemas.microsoft.com/office/drawing/2014/main" val="1305530536"/>
                    </a:ext>
                  </a:extLst>
                </a:gridCol>
              </a:tblGrid>
              <a:tr h="43160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Rendelet</a:t>
                      </a:r>
                    </a:p>
                  </a:txBody>
                  <a:tcPr marL="60219" marR="60219" marT="30109" marB="301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/>
                        <a:t>Irányelv</a:t>
                      </a:r>
                    </a:p>
                  </a:txBody>
                  <a:tcPr marL="60219" marR="60219" marT="30109" marB="301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/>
                        <a:t>Határozat</a:t>
                      </a:r>
                    </a:p>
                  </a:txBody>
                  <a:tcPr marL="60219" marR="60219" marT="30109" marB="301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/>
                        <a:t>Ajánlás</a:t>
                      </a:r>
                    </a:p>
                  </a:txBody>
                  <a:tcPr marL="60219" marR="60219" marT="30109" marB="301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Vélemény</a:t>
                      </a:r>
                    </a:p>
                  </a:txBody>
                  <a:tcPr marL="60219" marR="60219" marT="30109" marB="30109"/>
                </a:tc>
                <a:extLst>
                  <a:ext uri="{0D108BD9-81ED-4DB2-BD59-A6C34878D82A}">
                    <a16:rowId xmlns="" xmlns:a16="http://schemas.microsoft.com/office/drawing/2014/main" val="1619892013"/>
                  </a:ext>
                </a:extLst>
              </a:tr>
              <a:tr h="33749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Minden elemében kötelező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600" dirty="0"/>
                        <a:t>Általános hatályú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600" dirty="0"/>
                        <a:t>Közvetlenül alkalmazandó: nincs szükség</a:t>
                      </a:r>
                      <a:r>
                        <a:rPr lang="hu-HU" sz="1600" baseline="0" dirty="0"/>
                        <a:t> átültetésre a belső jogba</a:t>
                      </a:r>
                      <a:endParaRPr lang="hu-HU" sz="16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600" baseline="0"/>
                        <a:t>i</a:t>
                      </a:r>
                      <a:r>
                        <a:rPr lang="hu-HU" sz="1600"/>
                        <a:t>gényelhet </a:t>
                      </a:r>
                      <a:r>
                        <a:rPr lang="hu-HU" sz="1600" dirty="0"/>
                        <a:t>tagállami jogalkotást,</a:t>
                      </a:r>
                      <a:r>
                        <a:rPr lang="hu-HU" sz="1600" baseline="0" dirty="0"/>
                        <a:t> azonban ekkor sem módosíthatja a rendeletben foglaltakat</a:t>
                      </a:r>
                      <a:endParaRPr lang="hu-HU" sz="1600" dirty="0"/>
                    </a:p>
                  </a:txBody>
                  <a:tcPr marL="60219" marR="60219" marT="30109" marB="3010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/>
                        <a:t>Az elérendő célokat illetően kötelező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/>
                        <a:t>A formát és eszközöket a tagállamok megválaszthatják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/>
                        <a:t>Jogalkotási kötelezettséget teremt a tagállamok számára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/>
                        <a:t>Meghatározza az átültetésre rendelkezésre álló határidőt</a:t>
                      </a:r>
                    </a:p>
                  </a:txBody>
                  <a:tcPr marL="60219" marR="60219" marT="30109" marB="3010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/>
                        <a:t>Kötelező a címzettek számára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/>
                        <a:t>Meghatározott címzettnek szóló aktus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/>
                        <a:t>A címzett lehet tagállam, magán-, illetve jogi személy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i="1"/>
                        <a:t>Sui generis határozatok: </a:t>
                      </a:r>
                      <a:r>
                        <a:rPr lang="hu-HU" sz="1600"/>
                        <a:t>címzettek tág köre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hu-HU" sz="1600"/>
                    </a:p>
                  </a:txBody>
                  <a:tcPr marL="60219" marR="60219" marT="30109" marB="3010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Nem kötelező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De jogi szempontból bírhat jelentőséggel (értelmezés vagy eljárási feltétel)</a:t>
                      </a:r>
                    </a:p>
                  </a:txBody>
                  <a:tcPr marL="60219" marR="60219" marT="30109" marB="3010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Nem kötelező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De jogi szempontból bírhat jelentőséggel (értelmezés vagy eljárási feltétel)</a:t>
                      </a:r>
                    </a:p>
                  </a:txBody>
                  <a:tcPr marL="60219" marR="60219" marT="30109" marB="30109"/>
                </a:tc>
                <a:extLst>
                  <a:ext uri="{0D108BD9-81ED-4DB2-BD59-A6C34878D82A}">
                    <a16:rowId xmlns="" xmlns:a16="http://schemas.microsoft.com/office/drawing/2014/main" val="681078660"/>
                  </a:ext>
                </a:extLst>
              </a:tr>
            </a:tbl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75682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Példák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u-HU" sz="1000">
              <a:solidFill>
                <a:srgbClr val="898989"/>
              </a:solidFill>
            </a:endParaRPr>
          </a:p>
        </p:txBody>
      </p:sp>
      <p:graphicFrame>
        <p:nvGraphicFramePr>
          <p:cNvPr id="6" name="Tartalom helye 2">
            <a:extLst>
              <a:ext uri="{FF2B5EF4-FFF2-40B4-BE49-F238E27FC236}">
                <a16:creationId xmlns="" xmlns:a16="http://schemas.microsoft.com/office/drawing/2014/main" id="{847C9CE2-D035-4EB6-B90F-54652F123B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690727"/>
              </p:ext>
            </p:extLst>
          </p:nvPr>
        </p:nvGraphicFramePr>
        <p:xfrm>
          <a:off x="1007165" y="2753935"/>
          <a:ext cx="10389493" cy="3580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032636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0499AD7B-99D4-4755-8966-F7BA042690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1A06F89A-489D-4383-94C5-42F7FF2E9A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3D8DD9D6-06BC-6948-BB5D-A23A8074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851" y="2018546"/>
            <a:ext cx="3989978" cy="2820908"/>
          </a:xfrm>
        </p:spPr>
        <p:txBody>
          <a:bodyPr>
            <a:normAutofit/>
          </a:bodyPr>
          <a:lstStyle/>
          <a:p>
            <a:r>
              <a:rPr lang="hu-HU" sz="4000" dirty="0">
                <a:solidFill>
                  <a:srgbClr val="FFFFFF"/>
                </a:solidFill>
              </a:rPr>
              <a:t>Hierarchia kérdése</a:t>
            </a:r>
          </a:p>
        </p:txBody>
      </p:sp>
      <p:graphicFrame>
        <p:nvGraphicFramePr>
          <p:cNvPr id="14" name="Tartalom helye 2">
            <a:extLst>
              <a:ext uri="{FF2B5EF4-FFF2-40B4-BE49-F238E27FC236}">
                <a16:creationId xmlns="" xmlns:a16="http://schemas.microsoft.com/office/drawing/2014/main" id="{DF367C12-4E2B-4F01-9009-8C0BFE2EAB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69137743"/>
              </p:ext>
            </p:extLst>
          </p:nvPr>
        </p:nvGraphicFramePr>
        <p:xfrm>
          <a:off x="6052854" y="1048419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65271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0DB1FACD-E26C-D74B-B0AE-BBD5B22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Az uniós jog és a tagállami jog viszonya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83A59678-9E35-7F4A-A73E-FB35F75CF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hu-HU" sz="2400" dirty="0">
                <a:solidFill>
                  <a:srgbClr val="000000"/>
                </a:solidFill>
              </a:rPr>
              <a:t>Az Európai Unió Bírósága gyakorlatában kialakított elvek mentén alakult, amely elvek ma az uniós jog kikényszerítésének biztosítékai</a:t>
            </a:r>
          </a:p>
          <a:p>
            <a:r>
              <a:rPr lang="hu-HU" sz="2400" dirty="0">
                <a:solidFill>
                  <a:srgbClr val="000000"/>
                </a:solidFill>
              </a:rPr>
              <a:t>Elvek:</a:t>
            </a:r>
          </a:p>
          <a:p>
            <a:pPr lvl="1"/>
            <a:r>
              <a:rPr lang="hu-HU" b="1" dirty="0">
                <a:solidFill>
                  <a:srgbClr val="000000"/>
                </a:solidFill>
              </a:rPr>
              <a:t>Az uniós jog elsőbbsége</a:t>
            </a:r>
          </a:p>
          <a:p>
            <a:pPr lvl="1"/>
            <a:r>
              <a:rPr lang="hu-HU" b="1" dirty="0">
                <a:solidFill>
                  <a:srgbClr val="000000"/>
                </a:solidFill>
              </a:rPr>
              <a:t>Közvetlen hatály</a:t>
            </a:r>
          </a:p>
          <a:p>
            <a:pPr lvl="1"/>
            <a:r>
              <a:rPr lang="hu-HU" b="1" dirty="0">
                <a:solidFill>
                  <a:srgbClr val="000000"/>
                </a:solidFill>
              </a:rPr>
              <a:t>Közvetlen alkalmazandóság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18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144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Az uniós jog elsőbbsége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9226" y="2875722"/>
            <a:ext cx="10217432" cy="3347979"/>
          </a:xfrm>
        </p:spPr>
        <p:txBody>
          <a:bodyPr>
            <a:normAutofit lnSpcReduction="10000"/>
          </a:bodyPr>
          <a:lstStyle/>
          <a:p>
            <a:r>
              <a:rPr lang="hu-HU" sz="1400" dirty="0">
                <a:solidFill>
                  <a:srgbClr val="000000"/>
                </a:solidFill>
              </a:rPr>
              <a:t>Az uniós jog elsőbbségének lehetséges megalapozásai: két irány </a:t>
            </a:r>
          </a:p>
          <a:p>
            <a:pPr lvl="1"/>
            <a:r>
              <a:rPr lang="hu-HU" sz="1400" b="1" dirty="0" err="1">
                <a:solidFill>
                  <a:srgbClr val="000000"/>
                </a:solidFill>
              </a:rPr>
              <a:t>Autonomista</a:t>
            </a:r>
            <a:r>
              <a:rPr lang="hu-HU" sz="1400" b="1" dirty="0">
                <a:solidFill>
                  <a:srgbClr val="000000"/>
                </a:solidFill>
              </a:rPr>
              <a:t> felfogás: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Az uniós jog autonóm, </a:t>
            </a:r>
            <a:r>
              <a:rPr lang="hu-HU" sz="1400" dirty="0" err="1">
                <a:solidFill>
                  <a:srgbClr val="000000"/>
                </a:solidFill>
              </a:rPr>
              <a:t>sui</a:t>
            </a:r>
            <a:r>
              <a:rPr lang="hu-HU" sz="1400" dirty="0">
                <a:solidFill>
                  <a:srgbClr val="000000"/>
                </a:solidFill>
              </a:rPr>
              <a:t> generis jogrendszerként létezik;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Az uniós jog </a:t>
            </a:r>
            <a:r>
              <a:rPr lang="hu-HU" sz="1400" b="1" dirty="0">
                <a:solidFill>
                  <a:srgbClr val="000000"/>
                </a:solidFill>
              </a:rPr>
              <a:t>önálló életre kelt </a:t>
            </a:r>
            <a:r>
              <a:rPr lang="hu-HU" sz="1400" dirty="0">
                <a:solidFill>
                  <a:srgbClr val="000000"/>
                </a:solidFill>
              </a:rPr>
              <a:t>és </a:t>
            </a:r>
            <a:r>
              <a:rPr lang="hu-HU" sz="1400" b="1" dirty="0">
                <a:solidFill>
                  <a:srgbClr val="000000"/>
                </a:solidFill>
              </a:rPr>
              <a:t>maga határozza meg a saját magára </a:t>
            </a:r>
            <a:r>
              <a:rPr lang="hu-HU" sz="1400" dirty="0">
                <a:solidFill>
                  <a:srgbClr val="000000"/>
                </a:solidFill>
              </a:rPr>
              <a:t>és a </a:t>
            </a:r>
            <a:r>
              <a:rPr lang="hu-HU" sz="1400" b="1" dirty="0">
                <a:solidFill>
                  <a:srgbClr val="000000"/>
                </a:solidFill>
              </a:rPr>
              <a:t>tagállami joghoz való viszonyára vonatkozó szabályokat</a:t>
            </a:r>
            <a:r>
              <a:rPr lang="hu-HU" sz="14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Az alkotmányokban foglalt felhatalmazás csupán a létrehozás aktusához kellett;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Csak az </a:t>
            </a:r>
            <a:r>
              <a:rPr lang="hu-HU" sz="1400" b="1" dirty="0">
                <a:solidFill>
                  <a:srgbClr val="000000"/>
                </a:solidFill>
              </a:rPr>
              <a:t>uniós jog alapján lehet meghatározni a hatáskörök terjedelmét</a:t>
            </a:r>
            <a:r>
              <a:rPr lang="hu-HU" sz="14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Az </a:t>
            </a:r>
            <a:r>
              <a:rPr lang="hu-HU" sz="1400" b="1" dirty="0">
                <a:solidFill>
                  <a:srgbClr val="000000"/>
                </a:solidFill>
              </a:rPr>
              <a:t>EUB jogosult dönteni a hatásköri kérdésekben</a:t>
            </a:r>
            <a:r>
              <a:rPr lang="hu-HU" sz="1400" dirty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hu-HU" sz="1400" b="1" dirty="0">
                <a:solidFill>
                  <a:srgbClr val="000000"/>
                </a:solidFill>
              </a:rPr>
              <a:t>Alkotmányos felhatalmazások tana: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Az uniós jog elsőbbségét általában elismeri, de azt </a:t>
            </a:r>
            <a:r>
              <a:rPr lang="hu-HU" sz="1400" b="1" dirty="0">
                <a:solidFill>
                  <a:srgbClr val="000000"/>
                </a:solidFill>
              </a:rPr>
              <a:t>a tagállami alkotmányban foglalt</a:t>
            </a:r>
            <a:r>
              <a:rPr lang="hu-HU" sz="1400" dirty="0">
                <a:solidFill>
                  <a:srgbClr val="000000"/>
                </a:solidFill>
              </a:rPr>
              <a:t>, szuverenitás átruházásra vonatkozó alkotmányos </a:t>
            </a:r>
            <a:r>
              <a:rPr lang="hu-HU" sz="1400" b="1" dirty="0">
                <a:solidFill>
                  <a:srgbClr val="000000"/>
                </a:solidFill>
              </a:rPr>
              <a:t>felhatalmazásra alapozza</a:t>
            </a:r>
            <a:r>
              <a:rPr lang="hu-HU" sz="14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Az </a:t>
            </a:r>
            <a:r>
              <a:rPr lang="hu-HU" sz="1400" b="1" dirty="0">
                <a:solidFill>
                  <a:srgbClr val="000000"/>
                </a:solidFill>
              </a:rPr>
              <a:t>alkotmányos felhatalmazás</a:t>
            </a:r>
            <a:r>
              <a:rPr lang="hu-HU" sz="1400" dirty="0">
                <a:solidFill>
                  <a:srgbClr val="000000"/>
                </a:solidFill>
              </a:rPr>
              <a:t>okban látja </a:t>
            </a:r>
            <a:r>
              <a:rPr lang="hu-HU" sz="1400" b="1" dirty="0">
                <a:solidFill>
                  <a:srgbClr val="000000"/>
                </a:solidFill>
              </a:rPr>
              <a:t>az uniós jog érvényesülésének végső korlátjá</a:t>
            </a:r>
            <a:r>
              <a:rPr lang="hu-HU" sz="1400" dirty="0">
                <a:solidFill>
                  <a:srgbClr val="000000"/>
                </a:solidFill>
              </a:rPr>
              <a:t>t;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Az uniós jognak tehát csak az </a:t>
            </a:r>
            <a:r>
              <a:rPr lang="hu-HU" sz="1400" b="1" dirty="0">
                <a:solidFill>
                  <a:srgbClr val="000000"/>
                </a:solidFill>
              </a:rPr>
              <a:t>uniós hatáskörök terjedelmében </a:t>
            </a:r>
            <a:r>
              <a:rPr lang="hu-HU" sz="1400" dirty="0">
                <a:solidFill>
                  <a:srgbClr val="000000"/>
                </a:solidFill>
              </a:rPr>
              <a:t>van elsőbbsége;</a:t>
            </a:r>
          </a:p>
          <a:p>
            <a:pPr lvl="2"/>
            <a:r>
              <a:rPr lang="hu-HU" sz="1400" dirty="0">
                <a:solidFill>
                  <a:srgbClr val="000000"/>
                </a:solidFill>
              </a:rPr>
              <a:t>Az adott alkotmány értelmezésére jogosult szerv (</a:t>
            </a:r>
            <a:r>
              <a:rPr lang="hu-HU" sz="1400" b="1" dirty="0">
                <a:solidFill>
                  <a:srgbClr val="000000"/>
                </a:solidFill>
              </a:rPr>
              <a:t>tagállami alkotmánybíróság</a:t>
            </a:r>
            <a:r>
              <a:rPr lang="hu-HU" sz="1400" dirty="0">
                <a:solidFill>
                  <a:srgbClr val="000000"/>
                </a:solidFill>
              </a:rPr>
              <a:t>) </a:t>
            </a:r>
            <a:r>
              <a:rPr lang="hu-HU" sz="1400" b="1" dirty="0">
                <a:solidFill>
                  <a:srgbClr val="000000"/>
                </a:solidFill>
              </a:rPr>
              <a:t>hivatott dönteni a hatásköri kérdésben. </a:t>
            </a:r>
          </a:p>
          <a:p>
            <a:pPr lvl="2"/>
            <a:endParaRPr lang="hu-HU" sz="1000" dirty="0">
              <a:solidFill>
                <a:srgbClr val="000000"/>
              </a:solidFill>
            </a:endParaRPr>
          </a:p>
          <a:p>
            <a:pPr lvl="2"/>
            <a:endParaRPr lang="hu-HU" sz="1000" dirty="0">
              <a:solidFill>
                <a:srgbClr val="000000"/>
              </a:solidFill>
            </a:endParaRPr>
          </a:p>
          <a:p>
            <a:pPr lvl="2"/>
            <a:endParaRPr lang="hu-HU" sz="1000" dirty="0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19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863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=""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1">
            <a:extLst>
              <a:ext uri="{FF2B5EF4-FFF2-40B4-BE49-F238E27FC236}">
                <a16:creationId xmlns=""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4D814AFB-38CC-7D40-8EF3-C9995CCE2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000000"/>
                </a:solidFill>
              </a:rPr>
              <a:t>I. Az Európai Unió jogforrásai 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=""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Kép 4">
            <a:extLst>
              <a:ext uri="{FF2B5EF4-FFF2-40B4-BE49-F238E27FC236}">
                <a16:creationId xmlns="" xmlns:a16="http://schemas.microsoft.com/office/drawing/2014/main" id="{7903D5B1-1BB6-754F-BD41-CC608199C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49" y="2216963"/>
            <a:ext cx="3661831" cy="2444272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3B89EC0C-AA1E-FC45-BC34-71CE2899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6628" y="2117621"/>
            <a:ext cx="5252929" cy="36392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hu-HU" sz="2400" dirty="0">
                <a:solidFill>
                  <a:srgbClr val="000000"/>
                </a:solidFill>
              </a:rPr>
              <a:t>„A Szerződés a tagállamok jogrendjétől független, új jogrendet hozott létre” – </a:t>
            </a:r>
            <a:r>
              <a:rPr lang="hu-HU" sz="1600" dirty="0">
                <a:solidFill>
                  <a:srgbClr val="000000"/>
                </a:solidFill>
              </a:rPr>
              <a:t>Európai Unió Bírósága, 1/91 Vélemény – Az Európai Közösségek és az Európai szabadkereskedelmi Társulás (EFTA) közötti megállapodásról, 1991. </a:t>
            </a:r>
          </a:p>
          <a:p>
            <a:pPr marL="0" indent="0" algn="ctr">
              <a:buNone/>
            </a:pPr>
            <a:endParaRPr lang="hu-HU" sz="24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hu-HU" sz="2400" i="1" dirty="0" err="1">
                <a:solidFill>
                  <a:srgbClr val="000000"/>
                </a:solidFill>
              </a:rPr>
              <a:t>Sui</a:t>
            </a:r>
            <a:r>
              <a:rPr lang="hu-HU" sz="2400" i="1" dirty="0">
                <a:solidFill>
                  <a:srgbClr val="000000"/>
                </a:solidFill>
              </a:rPr>
              <a:t> generis </a:t>
            </a:r>
            <a:r>
              <a:rPr lang="hu-HU" sz="2400" dirty="0">
                <a:solidFill>
                  <a:srgbClr val="000000"/>
                </a:solidFill>
              </a:rPr>
              <a:t>jogrend: a nemzeti jogrendszerektől és a nemzetközi jogtól elkülönülő jogrend 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="" xmlns:a16="http://schemas.microsoft.com/office/drawing/2014/main" id="{911CAAED-7529-2447-8213-AEBD0FB7ACEC}"/>
              </a:ext>
            </a:extLst>
          </p:cNvPr>
          <p:cNvSpPr txBox="1"/>
          <p:nvPr/>
        </p:nvSpPr>
        <p:spPr>
          <a:xfrm>
            <a:off x="1158181" y="4661235"/>
            <a:ext cx="2867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Forrás: </a:t>
            </a:r>
            <a:r>
              <a:rPr lang="hu-HU" sz="1400" dirty="0" err="1"/>
              <a:t>europarl.europa.eu</a:t>
            </a: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858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6A719431-3504-5E47-8495-C38A94779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Az uniós jog elsőbbsége II.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="" xmlns:a16="http://schemas.microsoft.com/office/drawing/2014/main" id="{052D6235-6657-4C4A-AB44-B435A7417C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3828782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0473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="" xmlns:a16="http://schemas.microsoft.com/office/drawing/2014/main" id="{0499AD7B-99D4-4755-8966-F7BA042690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1">
            <a:extLst>
              <a:ext uri="{FF2B5EF4-FFF2-40B4-BE49-F238E27FC236}">
                <a16:creationId xmlns="" xmlns:a16="http://schemas.microsoft.com/office/drawing/2014/main" id="{1A06F89A-489D-4383-94C5-42F7FF2E9A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090E49A0-D97B-424B-A93E-BD6A4CACA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975464" cy="2820908"/>
          </a:xfrm>
        </p:spPr>
        <p:txBody>
          <a:bodyPr>
            <a:normAutofit/>
          </a:bodyPr>
          <a:lstStyle/>
          <a:p>
            <a:r>
              <a:rPr lang="hu-HU" sz="4000" dirty="0">
                <a:solidFill>
                  <a:srgbClr val="FFFFFF"/>
                </a:solidFill>
              </a:rPr>
              <a:t>A közvetlen hatály</a:t>
            </a:r>
          </a:p>
        </p:txBody>
      </p:sp>
      <p:graphicFrame>
        <p:nvGraphicFramePr>
          <p:cNvPr id="16" name="Tartalom helye 2">
            <a:extLst>
              <a:ext uri="{FF2B5EF4-FFF2-40B4-BE49-F238E27FC236}">
                <a16:creationId xmlns="" xmlns:a16="http://schemas.microsoft.com/office/drawing/2014/main" id="{D47BD992-5D04-40A4-9D51-EA61A53F83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31208210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8818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A horizontális és a vertikális közvetlen hatály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22</a:t>
            </a:fld>
            <a:endParaRPr lang="hu-HU" sz="1000">
              <a:solidFill>
                <a:srgbClr val="898989"/>
              </a:solidFill>
            </a:endParaRPr>
          </a:p>
        </p:txBody>
      </p:sp>
      <p:graphicFrame>
        <p:nvGraphicFramePr>
          <p:cNvPr id="6" name="Tartalom helye 2">
            <a:extLst>
              <a:ext uri="{FF2B5EF4-FFF2-40B4-BE49-F238E27FC236}">
                <a16:creationId xmlns="" xmlns:a16="http://schemas.microsoft.com/office/drawing/2014/main" id="{36C17296-2446-4340-BC5F-16A760E8CB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5366579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16327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9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CF60B743-3344-2840-A3D3-3B0410E75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Az alapító szerződések közvetlen hatálya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38C0961C-6894-3547-B06B-E0A6B34C0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797" y="2978923"/>
            <a:ext cx="9833548" cy="2693976"/>
          </a:xfrm>
        </p:spPr>
        <p:txBody>
          <a:bodyPr>
            <a:noAutofit/>
          </a:bodyPr>
          <a:lstStyle/>
          <a:p>
            <a:r>
              <a:rPr lang="hu-HU" sz="1800" b="1" dirty="0">
                <a:solidFill>
                  <a:srgbClr val="000000"/>
                </a:solidFill>
              </a:rPr>
              <a:t>Mindig a konkrét szabályt kell vizsgálni: alkalmas-e a jogvita eldöntésére?</a:t>
            </a:r>
          </a:p>
          <a:p>
            <a:r>
              <a:rPr lang="hu-HU" sz="1800" b="1" dirty="0">
                <a:solidFill>
                  <a:srgbClr val="000000"/>
                </a:solidFill>
              </a:rPr>
              <a:t>Van </a:t>
            </a:r>
            <a:r>
              <a:rPr lang="hu-HU" sz="1800" b="1" dirty="0" err="1">
                <a:solidFill>
                  <a:srgbClr val="000000"/>
                </a:solidFill>
              </a:rPr>
              <a:t>Gend</a:t>
            </a:r>
            <a:r>
              <a:rPr lang="hu-HU" sz="1800" b="1" dirty="0">
                <a:solidFill>
                  <a:srgbClr val="000000"/>
                </a:solidFill>
              </a:rPr>
              <a:t> &amp; Loos ügy</a:t>
            </a:r>
            <a:r>
              <a:rPr lang="hu-HU" sz="1800" dirty="0">
                <a:solidFill>
                  <a:srgbClr val="000000"/>
                </a:solidFill>
              </a:rPr>
              <a:t>-</a:t>
            </a:r>
            <a:r>
              <a:rPr lang="hu-HU" sz="1800" dirty="0" err="1">
                <a:solidFill>
                  <a:srgbClr val="000000"/>
                </a:solidFill>
              </a:rPr>
              <a:t>ben</a:t>
            </a:r>
            <a:r>
              <a:rPr lang="hu-HU" sz="1800" dirty="0">
                <a:solidFill>
                  <a:srgbClr val="000000"/>
                </a:solidFill>
              </a:rPr>
              <a:t> kimondott </a:t>
            </a:r>
            <a:r>
              <a:rPr lang="hu-HU" sz="1800" b="1" dirty="0">
                <a:solidFill>
                  <a:srgbClr val="000000"/>
                </a:solidFill>
              </a:rPr>
              <a:t>4 feltétel </a:t>
            </a:r>
            <a:r>
              <a:rPr lang="hu-HU" sz="1800" dirty="0">
                <a:solidFill>
                  <a:srgbClr val="000000"/>
                </a:solidFill>
              </a:rPr>
              <a:t>arra vonatkozóan, hogy az EUMSZ adott rendelkezésének van-e közvetlen hatálya:</a:t>
            </a:r>
          </a:p>
          <a:p>
            <a:pPr lvl="1"/>
            <a:r>
              <a:rPr lang="hu-HU" sz="1800" dirty="0">
                <a:solidFill>
                  <a:srgbClr val="000000"/>
                </a:solidFill>
              </a:rPr>
              <a:t>Negatív tartalmú szabály</a:t>
            </a:r>
          </a:p>
          <a:p>
            <a:pPr lvl="1"/>
            <a:r>
              <a:rPr lang="hu-HU" sz="1800" dirty="0">
                <a:solidFill>
                  <a:srgbClr val="000000"/>
                </a:solidFill>
              </a:rPr>
              <a:t>Egyértelmű</a:t>
            </a:r>
          </a:p>
          <a:p>
            <a:pPr lvl="1"/>
            <a:r>
              <a:rPr lang="hu-HU" sz="1800" dirty="0">
                <a:solidFill>
                  <a:srgbClr val="000000"/>
                </a:solidFill>
              </a:rPr>
              <a:t>Feltétlen</a:t>
            </a:r>
          </a:p>
          <a:p>
            <a:pPr lvl="1"/>
            <a:r>
              <a:rPr lang="hu-HU" sz="1800" dirty="0">
                <a:solidFill>
                  <a:srgbClr val="000000"/>
                </a:solidFill>
              </a:rPr>
              <a:t>Önálló </a:t>
            </a:r>
          </a:p>
          <a:p>
            <a:r>
              <a:rPr lang="hu-HU" sz="1800" b="1" dirty="0" err="1">
                <a:solidFill>
                  <a:srgbClr val="000000"/>
                </a:solidFill>
              </a:rPr>
              <a:t>Lütticke</a:t>
            </a:r>
            <a:r>
              <a:rPr lang="hu-HU" sz="1800" b="1" dirty="0">
                <a:solidFill>
                  <a:srgbClr val="000000"/>
                </a:solidFill>
              </a:rPr>
              <a:t> ügy</a:t>
            </a:r>
          </a:p>
          <a:p>
            <a:pPr lvl="1"/>
            <a:r>
              <a:rPr lang="hu-HU" sz="1800" dirty="0">
                <a:solidFill>
                  <a:srgbClr val="000000"/>
                </a:solidFill>
              </a:rPr>
              <a:t>Pozitív tartalmú szabály is lehet, ha a végrehajtásra vonatkozó határidő már eltelt</a:t>
            </a:r>
          </a:p>
          <a:p>
            <a:r>
              <a:rPr lang="hu-HU" sz="1800" b="1" dirty="0" err="1">
                <a:solidFill>
                  <a:srgbClr val="000000"/>
                </a:solidFill>
              </a:rPr>
              <a:t>Walrave</a:t>
            </a:r>
            <a:r>
              <a:rPr lang="hu-HU" sz="1800" b="1" dirty="0">
                <a:solidFill>
                  <a:srgbClr val="000000"/>
                </a:solidFill>
              </a:rPr>
              <a:t> ügy</a:t>
            </a:r>
          </a:p>
          <a:p>
            <a:pPr lvl="1"/>
            <a:r>
              <a:rPr lang="hu-HU" sz="1800" dirty="0">
                <a:solidFill>
                  <a:srgbClr val="000000"/>
                </a:solidFill>
              </a:rPr>
              <a:t>Vertikális és horizontális (magánszemélyek között) közvetlen hatály is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79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E76AC440-B801-1D4A-B100-7901C9D6D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Rendeletek és határozatok közvetlen hatálya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="" xmlns:a16="http://schemas.microsoft.com/office/drawing/2014/main" id="{96F39B5F-A026-4DA9-B51F-BF13338C97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7295026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0491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927011F9-4EF4-B04C-9E3A-4DF312EC2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Irányelvek közvetlen hatálya</a:t>
            </a:r>
          </a:p>
        </p:txBody>
      </p:sp>
      <p:graphicFrame>
        <p:nvGraphicFramePr>
          <p:cNvPr id="16" name="Tartalom helye 2">
            <a:extLst>
              <a:ext uri="{FF2B5EF4-FFF2-40B4-BE49-F238E27FC236}">
                <a16:creationId xmlns="" xmlns:a16="http://schemas.microsoft.com/office/drawing/2014/main" id="{14FB0A27-23F8-4413-8825-5EDE478C8A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5964144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3167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A közvetett (értelmezési) hatály irányelveknél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9226" y="3172887"/>
            <a:ext cx="9833548" cy="3050815"/>
          </a:xfrm>
        </p:spPr>
        <p:txBody>
          <a:bodyPr>
            <a:normAutofit/>
          </a:bodyPr>
          <a:lstStyle/>
          <a:p>
            <a:r>
              <a:rPr lang="hu-HU" sz="1900" dirty="0">
                <a:solidFill>
                  <a:srgbClr val="000000"/>
                </a:solidFill>
              </a:rPr>
              <a:t>Az irányelveknek nincs horizontális közvetlen hatálya, erre jelenthet megoldást az </a:t>
            </a:r>
            <a:r>
              <a:rPr lang="hu-HU" sz="1900" b="1" dirty="0">
                <a:solidFill>
                  <a:srgbClr val="000000"/>
                </a:solidFill>
              </a:rPr>
              <a:t>értelmezési hatály</a:t>
            </a:r>
            <a:r>
              <a:rPr lang="hu-HU" sz="1900" dirty="0">
                <a:solidFill>
                  <a:srgbClr val="000000"/>
                </a:solidFill>
              </a:rPr>
              <a:t>;</a:t>
            </a:r>
          </a:p>
          <a:p>
            <a:r>
              <a:rPr lang="hu-HU" sz="1900" b="1" dirty="0">
                <a:solidFill>
                  <a:srgbClr val="000000"/>
                </a:solidFill>
              </a:rPr>
              <a:t>Jelentése: a nemzeti bíróságoknak az uniós joggal összhangban kell értelmezniük a nemzeti jogot;</a:t>
            </a:r>
          </a:p>
          <a:p>
            <a:pPr lvl="1"/>
            <a:r>
              <a:rPr lang="hu-HU" sz="1900" b="1" dirty="0" err="1">
                <a:solidFill>
                  <a:srgbClr val="000000"/>
                </a:solidFill>
              </a:rPr>
              <a:t>Marleasing</a:t>
            </a:r>
            <a:r>
              <a:rPr lang="hu-HU" sz="1900" b="1" dirty="0">
                <a:solidFill>
                  <a:srgbClr val="000000"/>
                </a:solidFill>
              </a:rPr>
              <a:t> </a:t>
            </a:r>
            <a:r>
              <a:rPr lang="hu-HU" sz="1900" dirty="0" smtClean="0">
                <a:solidFill>
                  <a:srgbClr val="000000"/>
                </a:solidFill>
              </a:rPr>
              <a:t>(v. La </a:t>
            </a:r>
            <a:r>
              <a:rPr lang="hu-HU" sz="1900" dirty="0" err="1" smtClean="0">
                <a:solidFill>
                  <a:srgbClr val="000000"/>
                </a:solidFill>
              </a:rPr>
              <a:t>Comercial</a:t>
            </a:r>
            <a:r>
              <a:rPr lang="hu-HU" sz="1900" dirty="0" smtClean="0">
                <a:solidFill>
                  <a:srgbClr val="000000"/>
                </a:solidFill>
              </a:rPr>
              <a:t>) </a:t>
            </a:r>
            <a:r>
              <a:rPr lang="hu-HU" sz="1900" b="1" dirty="0" smtClean="0">
                <a:solidFill>
                  <a:srgbClr val="000000"/>
                </a:solidFill>
              </a:rPr>
              <a:t>ügy</a:t>
            </a:r>
            <a:r>
              <a:rPr lang="hu-HU" sz="1900" b="1" dirty="0">
                <a:solidFill>
                  <a:srgbClr val="000000"/>
                </a:solidFill>
              </a:rPr>
              <a:t>: </a:t>
            </a:r>
            <a:r>
              <a:rPr lang="hu-HU" sz="1900" dirty="0">
                <a:solidFill>
                  <a:srgbClr val="000000"/>
                </a:solidFill>
              </a:rPr>
              <a:t>a tagállamok számára kötelező a nemzeti törvények európai </a:t>
            </a:r>
            <a:r>
              <a:rPr lang="hu-HU" sz="1900" i="1" dirty="0">
                <a:solidFill>
                  <a:srgbClr val="000000"/>
                </a:solidFill>
              </a:rPr>
              <a:t>irányelveknek megfelelő értelmezése</a:t>
            </a:r>
            <a:r>
              <a:rPr lang="hu-HU" sz="1900" dirty="0">
                <a:solidFill>
                  <a:srgbClr val="000000"/>
                </a:solidFill>
              </a:rPr>
              <a:t>, akkor is, ha azokat még nem ültették át a nemzeti törvények közé</a:t>
            </a:r>
            <a:r>
              <a:rPr lang="hu-HU" sz="1900" dirty="0" smtClean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hu-HU" sz="1900" dirty="0" smtClean="0">
                <a:solidFill>
                  <a:srgbClr val="000000"/>
                </a:solidFill>
              </a:rPr>
              <a:t>Az értelmezési kötelezettség doktrínája</a:t>
            </a:r>
            <a:endParaRPr lang="hu-HU" sz="1900" dirty="0">
              <a:solidFill>
                <a:srgbClr val="000000"/>
              </a:solidFill>
            </a:endParaRPr>
          </a:p>
          <a:p>
            <a:r>
              <a:rPr lang="hu-HU" sz="1900" dirty="0">
                <a:solidFill>
                  <a:srgbClr val="000000"/>
                </a:solidFill>
              </a:rPr>
              <a:t>Ez azonban </a:t>
            </a:r>
            <a:r>
              <a:rPr lang="hu-HU" sz="1900" b="1" dirty="0">
                <a:solidFill>
                  <a:srgbClr val="000000"/>
                </a:solidFill>
              </a:rPr>
              <a:t>nem jelent </a:t>
            </a:r>
            <a:r>
              <a:rPr lang="hu-HU" sz="1900" b="1" dirty="0" err="1">
                <a:solidFill>
                  <a:srgbClr val="000000"/>
                </a:solidFill>
              </a:rPr>
              <a:t>contra</a:t>
            </a:r>
            <a:r>
              <a:rPr lang="hu-HU" sz="1900" b="1" dirty="0">
                <a:solidFill>
                  <a:srgbClr val="000000"/>
                </a:solidFill>
              </a:rPr>
              <a:t> legem értelmezési </a:t>
            </a:r>
            <a:r>
              <a:rPr lang="hu-HU" sz="1900" b="1" dirty="0" smtClean="0">
                <a:solidFill>
                  <a:srgbClr val="000000"/>
                </a:solidFill>
              </a:rPr>
              <a:t>kötelezettséget</a:t>
            </a:r>
            <a:r>
              <a:rPr lang="hu-HU" sz="1900" dirty="0">
                <a:solidFill>
                  <a:srgbClr val="000000"/>
                </a:solidFill>
              </a:rPr>
              <a:t> </a:t>
            </a:r>
            <a:r>
              <a:rPr lang="hu-HU" sz="1900" dirty="0" smtClean="0">
                <a:solidFill>
                  <a:srgbClr val="000000"/>
                </a:solidFill>
              </a:rPr>
              <a:t>(Wagner </a:t>
            </a:r>
            <a:r>
              <a:rPr lang="hu-HU" sz="1900" dirty="0" err="1">
                <a:solidFill>
                  <a:srgbClr val="000000"/>
                </a:solidFill>
              </a:rPr>
              <a:t>Miret</a:t>
            </a:r>
            <a:r>
              <a:rPr lang="hu-HU" sz="1900" dirty="0">
                <a:solidFill>
                  <a:srgbClr val="000000"/>
                </a:solidFill>
              </a:rPr>
              <a:t> </a:t>
            </a:r>
            <a:r>
              <a:rPr lang="hu-HU" sz="1900" dirty="0" smtClean="0">
                <a:solidFill>
                  <a:srgbClr val="000000"/>
                </a:solidFill>
              </a:rPr>
              <a:t>ügy)</a:t>
            </a:r>
            <a:endParaRPr lang="hu-HU" sz="1900" dirty="0">
              <a:solidFill>
                <a:srgbClr val="000000"/>
              </a:solidFill>
            </a:endParaRPr>
          </a:p>
          <a:p>
            <a:endParaRPr lang="hu-HU" sz="1900" dirty="0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26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8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3962611-DFD5-4092-AAFD-559E3DFCE2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270F1FA-0425-408F-9861-80BF5AFB27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3403" y="2413472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1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Köszönöm</a:t>
            </a:r>
            <a:r>
              <a:rPr lang="en-US" sz="5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51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figyelmet</a:t>
            </a:r>
            <a:r>
              <a:rPr lang="en-US" sz="5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!</a:t>
            </a:r>
            <a:br>
              <a:rPr lang="en-US" sz="5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5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en-US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27</a:t>
            </a:fld>
            <a:endParaRPr lang="en-US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1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Uniós jog vs. Közösségi jog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0" y="1624228"/>
            <a:ext cx="5306084" cy="4599474"/>
          </a:xfrm>
        </p:spPr>
        <p:txBody>
          <a:bodyPr anchor="ctr">
            <a:normAutofit/>
          </a:bodyPr>
          <a:lstStyle/>
          <a:p>
            <a:r>
              <a:rPr lang="hu-HU" sz="2400" u="sng" dirty="0">
                <a:solidFill>
                  <a:srgbClr val="000000"/>
                </a:solidFill>
              </a:rPr>
              <a:t>A Lisszaboni Szerződés (LSZ) előtt</a:t>
            </a:r>
            <a:r>
              <a:rPr lang="hu-HU" sz="2400" dirty="0">
                <a:solidFill>
                  <a:srgbClr val="000000"/>
                </a:solidFill>
              </a:rPr>
              <a:t>: az unió közösségi pillérében létrejött joganyag = </a:t>
            </a:r>
            <a:r>
              <a:rPr lang="hu-HU" sz="2400" b="1" dirty="0">
                <a:solidFill>
                  <a:srgbClr val="000000"/>
                </a:solidFill>
              </a:rPr>
              <a:t>közösségi jog</a:t>
            </a:r>
            <a:r>
              <a:rPr lang="hu-HU" sz="2400" dirty="0">
                <a:solidFill>
                  <a:srgbClr val="000000"/>
                </a:solidFill>
              </a:rPr>
              <a:t>, az Unió bel-és igazságügyi területén (harmadik pillér), kormányközi együttműködés alapján létrejött joganyag = </a:t>
            </a:r>
            <a:r>
              <a:rPr lang="hu-HU" sz="2400" b="1" dirty="0">
                <a:solidFill>
                  <a:srgbClr val="000000"/>
                </a:solidFill>
              </a:rPr>
              <a:t>uniós jog</a:t>
            </a:r>
            <a:r>
              <a:rPr lang="hu-HU" sz="2400" dirty="0">
                <a:solidFill>
                  <a:srgbClr val="000000"/>
                </a:solidFill>
              </a:rPr>
              <a:t>;</a:t>
            </a:r>
          </a:p>
          <a:p>
            <a:r>
              <a:rPr lang="hu-HU" sz="2400" u="sng" dirty="0">
                <a:solidFill>
                  <a:srgbClr val="000000"/>
                </a:solidFill>
              </a:rPr>
              <a:t>LSZ óta</a:t>
            </a:r>
            <a:r>
              <a:rPr lang="hu-HU" sz="2400" dirty="0">
                <a:solidFill>
                  <a:srgbClr val="000000"/>
                </a:solidFill>
              </a:rPr>
              <a:t>: megszűnt a pilléres szerkezet, egységesen </a:t>
            </a:r>
            <a:r>
              <a:rPr lang="hu-HU" sz="2400" b="1" dirty="0">
                <a:solidFill>
                  <a:srgbClr val="000000"/>
                </a:solidFill>
              </a:rPr>
              <a:t>uniós jog</a:t>
            </a:r>
            <a:r>
              <a:rPr lang="hu-HU" sz="2400" dirty="0">
                <a:solidFill>
                  <a:srgbClr val="000000"/>
                </a:solidFill>
              </a:rPr>
              <a:t>ról</a:t>
            </a:r>
            <a:r>
              <a:rPr lang="hu-HU" sz="2400" b="1" dirty="0">
                <a:solidFill>
                  <a:srgbClr val="000000"/>
                </a:solidFill>
              </a:rPr>
              <a:t> </a:t>
            </a:r>
            <a:r>
              <a:rPr lang="hu-HU" sz="2400" dirty="0">
                <a:solidFill>
                  <a:srgbClr val="000000"/>
                </a:solidFill>
              </a:rPr>
              <a:t>beszélünk: ide tartozik az EUMSZ által szabályozott területeken született összes jogforrás (a harmadik pillér is fokozatosan feloldódott az elsőben, kivételekkel).</a:t>
            </a:r>
          </a:p>
          <a:p>
            <a:endParaRPr lang="hu-HU" sz="2400" dirty="0">
              <a:solidFill>
                <a:srgbClr val="000000"/>
              </a:solidFill>
            </a:endParaRPr>
          </a:p>
          <a:p>
            <a:endParaRPr lang="hu-HU" sz="2400" dirty="0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3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86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0499AD7B-99D4-4755-8966-F7BA042690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1A06F89A-489D-4383-94C5-42F7FF2E9A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14FBE0A8-DC83-9C48-B976-7F0F89694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54" y="2017647"/>
            <a:ext cx="3659777" cy="2820908"/>
          </a:xfrm>
        </p:spPr>
        <p:txBody>
          <a:bodyPr>
            <a:normAutofit/>
          </a:bodyPr>
          <a:lstStyle/>
          <a:p>
            <a:r>
              <a:rPr lang="hu-HU" sz="4000" dirty="0">
                <a:solidFill>
                  <a:srgbClr val="FFFFFF"/>
                </a:solidFill>
              </a:rPr>
              <a:t>Jogforrások a Lisszaboni szerződés óta</a:t>
            </a:r>
          </a:p>
        </p:txBody>
      </p:sp>
      <p:graphicFrame>
        <p:nvGraphicFramePr>
          <p:cNvPr id="14" name="Tartalom helye 2">
            <a:extLst>
              <a:ext uri="{FF2B5EF4-FFF2-40B4-BE49-F238E27FC236}">
                <a16:creationId xmlns="" xmlns:a16="http://schemas.microsoft.com/office/drawing/2014/main" id="{2DB65322-3DC6-4FCE-B88E-60900891A0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4510668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9375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2268F1B1-18DA-C241-B93D-105B0CA1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Elsődleges joganyag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="" xmlns:a16="http://schemas.microsoft.com/office/drawing/2014/main" id="{A93CAAEA-E7FA-4A78-82EB-E74B9C7BCC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3573377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8494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="" xmlns:a16="http://schemas.microsoft.com/office/drawing/2014/main" id="{C627E9E3-0A84-254A-851D-5ED67EEFF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FFFFFF"/>
                </a:solidFill>
              </a:rPr>
              <a:t>Alapító szerződések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DF0DC401-2AFF-4C49-8283-BC429F195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hu-HU" sz="2400" dirty="0">
                <a:solidFill>
                  <a:srgbClr val="000000"/>
                </a:solidFill>
              </a:rPr>
              <a:t>Európai Unióról szóló szerződés (EUSZ), 1991 </a:t>
            </a:r>
            <a:r>
              <a:rPr lang="hu-HU" sz="1600" dirty="0">
                <a:solidFill>
                  <a:srgbClr val="000000"/>
                </a:solidFill>
              </a:rPr>
              <a:t>– a Maastrichti Szerződéssel jön létre</a:t>
            </a:r>
          </a:p>
          <a:p>
            <a:r>
              <a:rPr lang="hu-HU" sz="2400" dirty="0">
                <a:solidFill>
                  <a:srgbClr val="000000"/>
                </a:solidFill>
              </a:rPr>
              <a:t>Európai Unió Működéséről szóló szerződés (EUMSZ), 2007 </a:t>
            </a:r>
            <a:r>
              <a:rPr lang="hu-HU" sz="1600" dirty="0">
                <a:solidFill>
                  <a:srgbClr val="000000"/>
                </a:solidFill>
              </a:rPr>
              <a:t>– a Lisszaboni Szerződéssel jön létre</a:t>
            </a:r>
          </a:p>
          <a:p>
            <a:r>
              <a:rPr lang="hu-HU" sz="2400" dirty="0" err="1">
                <a:solidFill>
                  <a:srgbClr val="000000"/>
                </a:solidFill>
              </a:rPr>
              <a:t>Euroatom</a:t>
            </a:r>
            <a:r>
              <a:rPr lang="hu-HU" sz="2400" dirty="0">
                <a:solidFill>
                  <a:srgbClr val="000000"/>
                </a:solidFill>
              </a:rPr>
              <a:t> szerződés, 1957</a:t>
            </a:r>
          </a:p>
          <a:p>
            <a:r>
              <a:rPr lang="hu-HU" sz="2400" dirty="0">
                <a:solidFill>
                  <a:srgbClr val="000000"/>
                </a:solidFill>
              </a:rPr>
              <a:t>Ezek mellékletei, nyilatkozatok stb.</a:t>
            </a:r>
          </a:p>
          <a:p>
            <a:r>
              <a:rPr lang="hu-HU" sz="2400" dirty="0">
                <a:solidFill>
                  <a:srgbClr val="000000"/>
                </a:solidFill>
              </a:rPr>
              <a:t>Ezek módosítása, kiegészítése, csatlakozási szerződések.</a:t>
            </a:r>
          </a:p>
          <a:p>
            <a:pPr marL="0" indent="0">
              <a:buNone/>
            </a:pPr>
            <a:endParaRPr lang="hu-HU" sz="2400" dirty="0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02761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Alapító szerződések – történeti fejlődés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9226" y="2978923"/>
            <a:ext cx="9833548" cy="3244779"/>
          </a:xfrm>
        </p:spPr>
        <p:txBody>
          <a:bodyPr>
            <a:normAutofit/>
          </a:bodyPr>
          <a:lstStyle/>
          <a:p>
            <a:r>
              <a:rPr lang="hu-HU" sz="1900" dirty="0">
                <a:solidFill>
                  <a:srgbClr val="000000"/>
                </a:solidFill>
              </a:rPr>
              <a:t>1951, Montánunió, Párizsi Szerződés</a:t>
            </a:r>
          </a:p>
          <a:p>
            <a:r>
              <a:rPr lang="hu-HU" sz="1900" dirty="0">
                <a:solidFill>
                  <a:srgbClr val="000000"/>
                </a:solidFill>
              </a:rPr>
              <a:t>1957, EGK, Római Szerződés</a:t>
            </a:r>
          </a:p>
          <a:p>
            <a:r>
              <a:rPr lang="hu-HU" sz="1900" dirty="0">
                <a:solidFill>
                  <a:srgbClr val="000000"/>
                </a:solidFill>
              </a:rPr>
              <a:t>1957, </a:t>
            </a:r>
            <a:r>
              <a:rPr lang="hu-HU" sz="1900" b="1" dirty="0">
                <a:solidFill>
                  <a:srgbClr val="000000"/>
                </a:solidFill>
              </a:rPr>
              <a:t>Euroatom</a:t>
            </a:r>
            <a:r>
              <a:rPr lang="hu-HU" sz="1900" dirty="0">
                <a:solidFill>
                  <a:srgbClr val="000000"/>
                </a:solidFill>
              </a:rPr>
              <a:t>, Római Szerződés</a:t>
            </a:r>
          </a:p>
          <a:p>
            <a:r>
              <a:rPr lang="hu-HU" sz="1900" dirty="0">
                <a:solidFill>
                  <a:srgbClr val="000000"/>
                </a:solidFill>
              </a:rPr>
              <a:t>1991, Maastrichti Szerződés (módosító): létrehozza az </a:t>
            </a:r>
            <a:r>
              <a:rPr lang="hu-HU" sz="1900" b="1" dirty="0">
                <a:solidFill>
                  <a:srgbClr val="000000"/>
                </a:solidFill>
              </a:rPr>
              <a:t>EUSZ</a:t>
            </a:r>
            <a:r>
              <a:rPr lang="hu-HU" sz="1900" dirty="0">
                <a:solidFill>
                  <a:srgbClr val="000000"/>
                </a:solidFill>
              </a:rPr>
              <a:t>-t</a:t>
            </a:r>
          </a:p>
          <a:p>
            <a:r>
              <a:rPr lang="hu-HU" sz="1900" dirty="0">
                <a:solidFill>
                  <a:srgbClr val="000000"/>
                </a:solidFill>
              </a:rPr>
              <a:t>2007, Lisszaboni Szerződése (módosító): létrehozza az </a:t>
            </a:r>
            <a:r>
              <a:rPr lang="hu-HU" sz="1900" b="1" dirty="0">
                <a:solidFill>
                  <a:srgbClr val="000000"/>
                </a:solidFill>
              </a:rPr>
              <a:t>EUMSZ</a:t>
            </a:r>
            <a:r>
              <a:rPr lang="hu-HU" sz="1900" dirty="0">
                <a:solidFill>
                  <a:srgbClr val="000000"/>
                </a:solidFill>
              </a:rPr>
              <a:t>-t (EGK Szerződés helyébe lép)</a:t>
            </a:r>
          </a:p>
          <a:p>
            <a:endParaRPr lang="hu-HU" sz="1900" dirty="0">
              <a:solidFill>
                <a:srgbClr val="000000"/>
              </a:solidFill>
            </a:endParaRPr>
          </a:p>
          <a:p>
            <a:r>
              <a:rPr lang="hu-HU" sz="1900" dirty="0">
                <a:solidFill>
                  <a:srgbClr val="000000"/>
                </a:solidFill>
              </a:rPr>
              <a:t>Jelenleg három szerződés van hatályban: </a:t>
            </a:r>
            <a:r>
              <a:rPr lang="hu-HU" sz="1900" b="1" dirty="0">
                <a:solidFill>
                  <a:srgbClr val="000000"/>
                </a:solidFill>
              </a:rPr>
              <a:t>Euroatom, EUSZ, EUMSZ.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7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26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>
                <a:solidFill>
                  <a:srgbClr val="FFFFFF"/>
                </a:solidFill>
              </a:rPr>
              <a:t>Az Alapjogi Charta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7746" y="2978923"/>
            <a:ext cx="9833548" cy="324477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sz="1600" dirty="0">
                <a:solidFill>
                  <a:srgbClr val="000000"/>
                </a:solidFill>
              </a:rPr>
              <a:t>Az Alapjogi Charta egy alapjogokat rögzítő európai uniós dokumentum, amely az EUSZ. 6. cikk (1) bekezdése szerint „ugyanolyan jogi kötőerővel bír, mint a Szerződések”;</a:t>
            </a:r>
          </a:p>
          <a:p>
            <a:pPr algn="just"/>
            <a:r>
              <a:rPr lang="hu-HU" sz="1600" dirty="0">
                <a:solidFill>
                  <a:srgbClr val="000000"/>
                </a:solidFill>
              </a:rPr>
              <a:t>Jogi kötőerővel a Lisszaboni Szerződés hatálybalépésétől (2009) rendelkezik, azt megelőzően egy deklarációként tartották számon;</a:t>
            </a:r>
          </a:p>
          <a:p>
            <a:pPr algn="just"/>
            <a:r>
              <a:rPr lang="hu-HU" sz="1600" dirty="0">
                <a:solidFill>
                  <a:srgbClr val="000000"/>
                </a:solidFill>
              </a:rPr>
              <a:t>Kezdetben nem volt közösségi szintű alapjogvédelem (nem volt jogalapja a az alapító szerződésekben), de az uniós jog elsőbbsége és a nemzeti jogszabályok által garantált emberi jogok közötti a feszültség feloldása miatt az uniós alapjogvédelem megteremtése vált szükségessé (pl. </a:t>
            </a:r>
            <a:r>
              <a:rPr lang="hu-HU" sz="1600" dirty="0" err="1">
                <a:solidFill>
                  <a:srgbClr val="000000"/>
                </a:solidFill>
              </a:rPr>
              <a:t>Solange</a:t>
            </a:r>
            <a:r>
              <a:rPr lang="hu-HU" sz="1600" dirty="0">
                <a:solidFill>
                  <a:srgbClr val="000000"/>
                </a:solidFill>
              </a:rPr>
              <a:t> ügy);</a:t>
            </a:r>
          </a:p>
          <a:p>
            <a:pPr lvl="1" algn="just"/>
            <a:r>
              <a:rPr lang="hu-HU" sz="1600" dirty="0">
                <a:solidFill>
                  <a:srgbClr val="000000"/>
                </a:solidFill>
              </a:rPr>
              <a:t>Probléma: A tagállami alkotmányok magasabb védelemben részesítették az emberi jogokat, az uniós jog elsőbbségének elve miatt azonban ez a védelem adott esetben csorbulhatott volna az uniós jog miatt.</a:t>
            </a:r>
          </a:p>
          <a:p>
            <a:pPr algn="just"/>
            <a:r>
              <a:rPr lang="hu-HU" sz="1600" dirty="0">
                <a:solidFill>
                  <a:srgbClr val="000000"/>
                </a:solidFill>
              </a:rPr>
              <a:t>Először az EUB gyakorlatában </a:t>
            </a:r>
            <a:r>
              <a:rPr lang="hu-HU" sz="1600" dirty="0" smtClean="0">
                <a:solidFill>
                  <a:srgbClr val="000000"/>
                </a:solidFill>
              </a:rPr>
              <a:t>kezdett </a:t>
            </a:r>
            <a:r>
              <a:rPr lang="hu-HU" sz="1600" dirty="0">
                <a:solidFill>
                  <a:srgbClr val="000000"/>
                </a:solidFill>
              </a:rPr>
              <a:t>kialakulni az uniós szintű </a:t>
            </a:r>
            <a:r>
              <a:rPr lang="hu-HU" sz="1600" dirty="0" smtClean="0">
                <a:solidFill>
                  <a:srgbClr val="000000"/>
                </a:solidFill>
              </a:rPr>
              <a:t>alapjogvédelem</a:t>
            </a:r>
            <a:r>
              <a:rPr lang="hu-HU" sz="1600" dirty="0">
                <a:solidFill>
                  <a:srgbClr val="000000"/>
                </a:solidFill>
              </a:rPr>
              <a:t>, </a:t>
            </a:r>
            <a:r>
              <a:rPr lang="hu-HU" sz="1600" b="1" dirty="0">
                <a:solidFill>
                  <a:srgbClr val="000000"/>
                </a:solidFill>
              </a:rPr>
              <a:t>általános jogelvek</a:t>
            </a:r>
            <a:r>
              <a:rPr lang="hu-HU" sz="1600" dirty="0">
                <a:solidFill>
                  <a:srgbClr val="000000"/>
                </a:solidFill>
              </a:rPr>
              <a:t>re való hivatkozással, majd </a:t>
            </a:r>
            <a:r>
              <a:rPr lang="hu-HU" sz="1600" dirty="0" smtClean="0">
                <a:solidFill>
                  <a:srgbClr val="000000"/>
                </a:solidFill>
              </a:rPr>
              <a:t>megjelent </a:t>
            </a:r>
            <a:r>
              <a:rPr lang="hu-HU" sz="1600" dirty="0">
                <a:solidFill>
                  <a:srgbClr val="000000"/>
                </a:solidFill>
              </a:rPr>
              <a:t>az </a:t>
            </a:r>
            <a:r>
              <a:rPr lang="hu-HU" sz="1600" b="1" dirty="0">
                <a:solidFill>
                  <a:srgbClr val="000000"/>
                </a:solidFill>
              </a:rPr>
              <a:t>alapító szerződések</a:t>
            </a:r>
            <a:r>
              <a:rPr lang="hu-HU" sz="1600" dirty="0">
                <a:solidFill>
                  <a:srgbClr val="000000"/>
                </a:solidFill>
              </a:rPr>
              <a:t>ben, végül az </a:t>
            </a:r>
            <a:r>
              <a:rPr lang="hu-HU" sz="1600" b="1" dirty="0">
                <a:solidFill>
                  <a:srgbClr val="000000"/>
                </a:solidFill>
              </a:rPr>
              <a:t>Alapjogi Charta</a:t>
            </a:r>
            <a:r>
              <a:rPr lang="hu-HU" sz="1600" dirty="0">
                <a:solidFill>
                  <a:srgbClr val="000000"/>
                </a:solidFill>
              </a:rPr>
              <a:t> elfogadásával külön dokumentumban </a:t>
            </a:r>
            <a:r>
              <a:rPr lang="hu-HU" sz="1600" dirty="0" smtClean="0">
                <a:solidFill>
                  <a:srgbClr val="000000"/>
                </a:solidFill>
              </a:rPr>
              <a:t>jelent </a:t>
            </a:r>
            <a:r>
              <a:rPr lang="hu-HU" sz="1600" dirty="0">
                <a:solidFill>
                  <a:srgbClr val="000000"/>
                </a:solidFill>
              </a:rPr>
              <a:t>meg az alapjogi katalógus, végül a Lisszaboni szerződéstől jogi kötőerővel is bír;</a:t>
            </a:r>
          </a:p>
          <a:p>
            <a:pPr algn="just"/>
            <a:r>
              <a:rPr lang="hu-HU" sz="1600" dirty="0">
                <a:solidFill>
                  <a:srgbClr val="000000"/>
                </a:solidFill>
              </a:rPr>
              <a:t>Ma az uniós jog egyik legdinamikusabban fejlődő és változó területe az alapjogvédelem: az alkalmazhatóságnak több, vitatott értelmezése is van;</a:t>
            </a:r>
          </a:p>
          <a:p>
            <a:endParaRPr lang="hu-HU" sz="1600" dirty="0">
              <a:solidFill>
                <a:srgbClr val="000000"/>
              </a:solidFill>
            </a:endParaRPr>
          </a:p>
          <a:p>
            <a:endParaRPr lang="hu-HU" sz="1100" dirty="0">
              <a:solidFill>
                <a:srgbClr val="000000"/>
              </a:solidFill>
            </a:endParaRPr>
          </a:p>
          <a:p>
            <a:endParaRPr lang="hu-HU" sz="1100" dirty="0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8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698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0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>
                <a:solidFill>
                  <a:srgbClr val="FFFFFF"/>
                </a:solidFill>
              </a:rPr>
              <a:t>Az Alapjogi Charta II.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sz="1700" dirty="0">
                <a:solidFill>
                  <a:srgbClr val="000000"/>
                </a:solidFill>
              </a:rPr>
              <a:t>A Charta 51. cikk (1) bekezdése alapján annak címzettjei az Unió intézményei, szervei és hivatalai, valamint a tagállamok annyiban, amennyiben </a:t>
            </a:r>
            <a:r>
              <a:rPr lang="hu-HU" sz="1700" b="1" dirty="0">
                <a:solidFill>
                  <a:srgbClr val="000000"/>
                </a:solidFill>
              </a:rPr>
              <a:t>az Unió jogát hajtják végre</a:t>
            </a:r>
            <a:r>
              <a:rPr lang="hu-HU" sz="1700" dirty="0">
                <a:solidFill>
                  <a:srgbClr val="000000"/>
                </a:solidFill>
              </a:rPr>
              <a:t>. Felmerül a kérdés, hogy ez az utolsó kitétel mit jelent?</a:t>
            </a:r>
          </a:p>
          <a:p>
            <a:pPr algn="just"/>
            <a:r>
              <a:rPr lang="hu-HU" sz="1700" dirty="0">
                <a:solidFill>
                  <a:srgbClr val="000000"/>
                </a:solidFill>
              </a:rPr>
              <a:t>E rendelkezés célja, hogy határt szabjon az uniós és a tagállami hatáskörök között. Ez azt jelenti, hogy a Charta alkalmazása végső soron </a:t>
            </a:r>
            <a:r>
              <a:rPr lang="hu-HU" sz="1700" b="1" dirty="0">
                <a:solidFill>
                  <a:srgbClr val="000000"/>
                </a:solidFill>
              </a:rPr>
              <a:t>nem járhat az uniós hatáskörök bővülésével.</a:t>
            </a:r>
          </a:p>
          <a:p>
            <a:pPr algn="just"/>
            <a:r>
              <a:rPr lang="hu-HU" sz="1700" dirty="0">
                <a:solidFill>
                  <a:srgbClr val="000000"/>
                </a:solidFill>
              </a:rPr>
              <a:t>Annak érdekében, hogy hivatkozni lehessen a Chartában foglalt alapvető jogokra, szükség van egy </a:t>
            </a:r>
            <a:r>
              <a:rPr lang="hu-HU" sz="1700" b="1" dirty="0">
                <a:solidFill>
                  <a:srgbClr val="000000"/>
                </a:solidFill>
              </a:rPr>
              <a:t>alapul fekvő uniós normá</a:t>
            </a:r>
            <a:r>
              <a:rPr lang="hu-HU" sz="1700" dirty="0">
                <a:solidFill>
                  <a:srgbClr val="000000"/>
                </a:solidFill>
              </a:rPr>
              <a:t>ra.</a:t>
            </a:r>
          </a:p>
          <a:p>
            <a:pPr algn="just"/>
            <a:r>
              <a:rPr lang="hu-HU" sz="1700" dirty="0" smtClean="0">
                <a:solidFill>
                  <a:srgbClr val="000000"/>
                </a:solidFill>
              </a:rPr>
              <a:t>A közösségi joghoz nem kapcsolódó </a:t>
            </a:r>
            <a:r>
              <a:rPr lang="hu-HU" sz="1700" dirty="0">
                <a:solidFill>
                  <a:srgbClr val="000000"/>
                </a:solidFill>
              </a:rPr>
              <a:t>tagállami aktusok és helyzetek tehát nem tartoznak a Charta alkalmazási körébe, az </a:t>
            </a:r>
            <a:r>
              <a:rPr lang="hu-HU" sz="1700" dirty="0" smtClean="0">
                <a:solidFill>
                  <a:srgbClr val="000000"/>
                </a:solidFill>
              </a:rPr>
              <a:t>Uniónak nincs hatásköre megítélni ezen </a:t>
            </a:r>
            <a:r>
              <a:rPr lang="hu-HU" sz="1700" dirty="0">
                <a:solidFill>
                  <a:srgbClr val="000000"/>
                </a:solidFill>
              </a:rPr>
              <a:t>belső jogi rendelkezések uniós alapvető jogokkal való </a:t>
            </a:r>
            <a:r>
              <a:rPr lang="hu-HU" sz="1700" dirty="0" smtClean="0">
                <a:solidFill>
                  <a:srgbClr val="000000"/>
                </a:solidFill>
              </a:rPr>
              <a:t>összhangját.</a:t>
            </a:r>
            <a:endParaRPr lang="hu-HU" sz="1700" dirty="0">
              <a:solidFill>
                <a:srgbClr val="000000"/>
              </a:solidFill>
            </a:endParaRPr>
          </a:p>
          <a:p>
            <a:pPr algn="just"/>
            <a:r>
              <a:rPr lang="hu-HU" sz="1700" dirty="0">
                <a:solidFill>
                  <a:srgbClr val="000000"/>
                </a:solidFill>
              </a:rPr>
              <a:t>Ezen a ponton számos </a:t>
            </a:r>
            <a:r>
              <a:rPr lang="hu-HU" sz="1700" b="1" dirty="0">
                <a:solidFill>
                  <a:srgbClr val="000000"/>
                </a:solidFill>
              </a:rPr>
              <a:t>vitás kérdés</a:t>
            </a:r>
            <a:r>
              <a:rPr lang="hu-HU" sz="1700" dirty="0">
                <a:solidFill>
                  <a:srgbClr val="000000"/>
                </a:solidFill>
              </a:rPr>
              <a:t>sel találjuk magunkat szembe, mivel az 51. cikk (1) bekezdése </a:t>
            </a:r>
            <a:r>
              <a:rPr lang="hu-HU" sz="1700" b="1" dirty="0">
                <a:solidFill>
                  <a:srgbClr val="000000"/>
                </a:solidFill>
              </a:rPr>
              <a:t>több értelmezési lehetőséget is enged</a:t>
            </a:r>
            <a:r>
              <a:rPr lang="hu-HU" sz="1700" dirty="0">
                <a:solidFill>
                  <a:srgbClr val="000000"/>
                </a:solidFill>
              </a:rPr>
              <a:t>. </a:t>
            </a:r>
          </a:p>
          <a:p>
            <a:pPr lvl="1"/>
            <a:endParaRPr lang="hu-HU" sz="1400" dirty="0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60DBA-BC38-F540-B839-8F4C9FD07BE8}" type="slidenum">
              <a:rPr lang="hu-HU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9</a:t>
            </a:fld>
            <a:endParaRPr lang="hu-HU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0372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2097</Words>
  <Application>Microsoft Office PowerPoint</Application>
  <PresentationFormat>Egyéni</PresentationFormat>
  <Paragraphs>205</Paragraphs>
  <Slides>27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8" baseType="lpstr">
      <vt:lpstr>Office-téma</vt:lpstr>
      <vt:lpstr>Az Európai Unió jogforrásai  dr. Mernyei Ákos akos.mernyei@me.gov.hu  </vt:lpstr>
      <vt:lpstr>I. Az Európai Unió jogforrásai </vt:lpstr>
      <vt:lpstr>Uniós jog vs. Közösségi jog</vt:lpstr>
      <vt:lpstr>Jogforrások a Lisszaboni szerződés óta</vt:lpstr>
      <vt:lpstr>Elsődleges joganyag</vt:lpstr>
      <vt:lpstr>Alapító szerződések</vt:lpstr>
      <vt:lpstr>Alapító szerződések – történeti fejlődés</vt:lpstr>
      <vt:lpstr>Az Alapjogi Charta I.</vt:lpstr>
      <vt:lpstr>Az Alapjogi Charta II. </vt:lpstr>
      <vt:lpstr>Az Äkerberg Fransson ügy (2013)</vt:lpstr>
      <vt:lpstr>Az általános jogelvek</vt:lpstr>
      <vt:lpstr>Nemzetközi szerződések</vt:lpstr>
      <vt:lpstr>Másodlagos jog</vt:lpstr>
      <vt:lpstr>Jogalkotási és nem jogalkotási aktusok </vt:lpstr>
      <vt:lpstr>Másodlagos jogforrások</vt:lpstr>
      <vt:lpstr>Példák</vt:lpstr>
      <vt:lpstr>Hierarchia kérdése</vt:lpstr>
      <vt:lpstr>Az uniós jog és a tagállami jog viszonya</vt:lpstr>
      <vt:lpstr>Az uniós jog elsőbbsége I.</vt:lpstr>
      <vt:lpstr>Az uniós jog elsőbbsége II.</vt:lpstr>
      <vt:lpstr>A közvetlen hatály</vt:lpstr>
      <vt:lpstr>A horizontális és a vertikális közvetlen hatály</vt:lpstr>
      <vt:lpstr>Az alapító szerződések közvetlen hatálya</vt:lpstr>
      <vt:lpstr>Rendeletek és határozatok közvetlen hatálya</vt:lpstr>
      <vt:lpstr>Irányelvek közvetlen hatálya</vt:lpstr>
      <vt:lpstr>A közvetett (értelmezési) hatály irányelveknél</vt:lpstr>
      <vt:lpstr>Köszönöm a figyelmet!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OliviaNemeth@sulid.hu</dc:creator>
  <cp:lastModifiedBy>admin</cp:lastModifiedBy>
  <cp:revision>78</cp:revision>
  <dcterms:created xsi:type="dcterms:W3CDTF">2019-03-26T09:03:14Z</dcterms:created>
  <dcterms:modified xsi:type="dcterms:W3CDTF">2019-11-17T15:50:45Z</dcterms:modified>
</cp:coreProperties>
</file>